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348" r:id="rId3"/>
    <p:sldId id="356" r:id="rId4"/>
    <p:sldId id="357" r:id="rId5"/>
    <p:sldId id="360" r:id="rId6"/>
    <p:sldId id="358" r:id="rId7"/>
    <p:sldId id="3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3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88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7491E9-6EFA-4930-9E15-C705953F7A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D5083-00BD-4DED-9C47-463EC2CB81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4BCCF-9A6C-4137-AB41-953BC56146D9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259BE-F16E-414B-9EC6-437A064310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8264D-6AC4-452E-A23C-E0E29186D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4111A-4F99-4445-B941-23EAF87A4AA7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966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EFF02-8DA5-459F-9853-F942FECEF0EE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CF6CD-6990-4868-BB90-98F1AF861C6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44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CF6CD-6990-4868-BB90-98F1AF861C6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3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CF6CD-6990-4868-BB90-98F1AF861C6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080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CF6CD-6990-4868-BB90-98F1AF861C69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502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CF6CD-6990-4868-BB90-98F1AF861C6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207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CF6CD-6990-4868-BB90-98F1AF861C6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765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CF6CD-6990-4868-BB90-98F1AF861C6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06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0E329-9A6C-446F-A3BD-089C0B4E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57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381AE-8524-4013-A2EF-3C3FF0A89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4C38C-2877-404F-BCAD-E9CCBFE91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52B5A-CBDA-4FC6-86D1-76E5191A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1B046-3B9E-4BA6-BA70-078ACC6E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E9678-4AF0-4A64-86B0-073FA8EC0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6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A657EB-D964-44A3-9AFD-2D4E271E9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310C3-E45E-4E78-B367-3F4592709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6EF92-F690-4102-B1D9-E1D0DF61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EE9F0-0F35-42F6-A787-371BC5B5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6B59F-92F7-45C0-8B17-7B9A396B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86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AAD9D-3008-4D35-920F-A1444ECC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B623F-FA94-4D35-8ADE-18D905BCA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77E28-500C-4652-B27A-39C9812D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2A571-1D90-4AC8-AFD3-D4B10B04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53FF1-033B-499B-986B-EBB7CDEB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76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097D-EF1D-4279-9B76-5C1DA2DD4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BFD12-C53E-496F-8E5D-AC413766B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B58F0-E4CD-4E9C-9F50-BC83D740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EDCF5-95A8-410D-998C-42B10DB5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F116F-F005-4C0F-9ED0-D3740167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79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F18F-CF7D-42F6-A7AB-100CBC6D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AA2DE-8E90-4603-8B14-E8478882F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8FBB0-AA3B-40E0-B341-B21B50513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56BDD-C291-424F-B57E-18507CC70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C83C6-7718-4A90-BEF8-512332EB1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971CA-B6F6-44C1-BCBC-ED1CEDE27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67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449D6-BFF4-4B19-9D1F-92BB7766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974A9-AF40-4A41-97B9-30FA9D53F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19C3-E58C-41B1-B694-E7E81AAA6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2153D-8B81-4647-A57A-98AE6F13F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48B6C-4687-4065-AAD9-6121EA159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700AF3-D993-42DF-9B13-E0339BC9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89D042-EF43-4502-9E26-D445A2E9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977A0E-6CA2-4422-ACD8-0BAD0DD2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687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5931D-BE38-4669-857C-F4A80233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EA769-E0AA-472F-ACFD-0477E9CC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7E74D-26B2-40A4-9E6B-6DE9360B4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F1F12-4B83-4470-A0DF-D8CA390D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8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AA541E-AAEA-44C4-83E2-87371B05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9570F3-0BC3-477C-BE50-37FA4757F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5C3F7-5AF8-4996-A5DB-42255F72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36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EDE1-4399-4FE9-BE81-32996E11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805B3-7967-4FF8-9045-CE6642C69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2B457-3E8C-4846-8026-7D9A18572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FB9CD-9A75-4D95-92A3-AD10E8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83E60-0042-42D5-B22F-5AB9968F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EF1A8-5468-4F57-A218-BCF75067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0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3C6F4-CA52-4BAC-A6D7-AB682918F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5719A-3D99-41CC-B9DA-955E3C620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D8E62-D9CA-4F43-B630-F09EE5D76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EED-66C3-43B5-8C19-8C250C000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237FA-99E6-44D4-9CB4-E189666C8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85065-AAE7-4393-A925-A4B55AE3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29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4B8E3C-B117-46DF-9B59-05B0E363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0D39E-5A2D-4AF9-AEAB-4927F8665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7E444-43A7-4FC3-B3AA-D159B5C2A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4061E-3312-407A-9809-0A4BA1A7A412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12574-FF04-4C1E-8644-0F55C563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3C403-28F5-4F00-BB47-6F2DA162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CB8D3-9286-4D1B-A1EA-7CCB68914F8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47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940C5EF-E57C-4553-9B3D-DF8C994F5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13648"/>
            <a:ext cx="12192000" cy="6858000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F1839261-2298-4DF7-8B2E-D658B3891AE7}"/>
              </a:ext>
            </a:extLst>
          </p:cNvPr>
          <p:cNvSpPr txBox="1"/>
          <p:nvPr/>
        </p:nvSpPr>
        <p:spPr>
          <a:xfrm>
            <a:off x="1222956" y="1744663"/>
            <a:ext cx="9746088" cy="1261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Panel 1: What are Nature-based solutions, offsetting and financialization? What is at stake?</a:t>
            </a:r>
          </a:p>
          <a:p>
            <a:r>
              <a:rPr lang="en-GB" sz="2000" dirty="0"/>
              <a:t>Frédéric Hache</a:t>
            </a:r>
          </a:p>
        </p:txBody>
      </p:sp>
    </p:spTree>
    <p:extLst>
      <p:ext uri="{BB962C8B-B14F-4D97-AF65-F5344CB8AC3E}">
        <p14:creationId xmlns:p14="http://schemas.microsoft.com/office/powerpoint/2010/main" val="175222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D0C6F6-78DC-48B4-9A21-D832E783271E}"/>
              </a:ext>
            </a:extLst>
          </p:cNvPr>
          <p:cNvCxnSpPr>
            <a:cxnSpLocks/>
          </p:cNvCxnSpPr>
          <p:nvPr/>
        </p:nvCxnSpPr>
        <p:spPr>
          <a:xfrm>
            <a:off x="647700" y="1042670"/>
            <a:ext cx="105441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49841DA-83E9-4738-BD26-883389562514}"/>
              </a:ext>
            </a:extLst>
          </p:cNvPr>
          <p:cNvSpPr/>
          <p:nvPr/>
        </p:nvSpPr>
        <p:spPr>
          <a:xfrm>
            <a:off x="934719" y="802640"/>
            <a:ext cx="534851" cy="46087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052E1-0DA5-4C9E-A45E-B8DD5EACF69D}"/>
              </a:ext>
            </a:extLst>
          </p:cNvPr>
          <p:cNvSpPr txBox="1"/>
          <p:nvPr/>
        </p:nvSpPr>
        <p:spPr>
          <a:xfrm>
            <a:off x="1715194" y="802647"/>
            <a:ext cx="505409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200" cap="all" dirty="0"/>
              <a:t>What are nature-based solutions?</a:t>
            </a: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60673A43-7E72-4FF5-B34C-15EA37343052}"/>
              </a:ext>
            </a:extLst>
          </p:cNvPr>
          <p:cNvSpPr/>
          <p:nvPr/>
        </p:nvSpPr>
        <p:spPr>
          <a:xfrm>
            <a:off x="647700" y="2529096"/>
            <a:ext cx="10829623" cy="17804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FA5F3886-97A8-4196-BC02-B5D8B2736322}"/>
              </a:ext>
            </a:extLst>
          </p:cNvPr>
          <p:cNvSpPr txBox="1"/>
          <p:nvPr/>
        </p:nvSpPr>
        <p:spPr>
          <a:xfrm>
            <a:off x="984341" y="2581281"/>
            <a:ext cx="10047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European Commission definition</a:t>
            </a:r>
            <a:endParaRPr lang="en-GB" sz="2400" dirty="0"/>
          </a:p>
          <a:p>
            <a:r>
              <a:rPr lang="en-GB" sz="2400" i="1" dirty="0"/>
              <a:t>“Solutions that are inspired and supported by nature, which are cost-effective, simultaneously provide environmental, social and economic benefits and help build resilience.”</a:t>
            </a:r>
          </a:p>
        </p:txBody>
      </p:sp>
    </p:spTree>
    <p:extLst>
      <p:ext uri="{BB962C8B-B14F-4D97-AF65-F5344CB8AC3E}">
        <p14:creationId xmlns:p14="http://schemas.microsoft.com/office/powerpoint/2010/main" val="76544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D0C6F6-78DC-48B4-9A21-D832E783271E}"/>
              </a:ext>
            </a:extLst>
          </p:cNvPr>
          <p:cNvCxnSpPr>
            <a:cxnSpLocks/>
          </p:cNvCxnSpPr>
          <p:nvPr/>
        </p:nvCxnSpPr>
        <p:spPr>
          <a:xfrm>
            <a:off x="647700" y="1042670"/>
            <a:ext cx="105441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49841DA-83E9-4738-BD26-883389562514}"/>
              </a:ext>
            </a:extLst>
          </p:cNvPr>
          <p:cNvSpPr/>
          <p:nvPr/>
        </p:nvSpPr>
        <p:spPr>
          <a:xfrm>
            <a:off x="934719" y="802640"/>
            <a:ext cx="534851" cy="46087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052E1-0DA5-4C9E-A45E-B8DD5EACF69D}"/>
              </a:ext>
            </a:extLst>
          </p:cNvPr>
          <p:cNvSpPr txBox="1"/>
          <p:nvPr/>
        </p:nvSpPr>
        <p:spPr>
          <a:xfrm>
            <a:off x="1715194" y="802648"/>
            <a:ext cx="613227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200" cap="all" dirty="0"/>
              <a:t>OFFSETTING IS PART OF NATURE-BASED SOLUTIONS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79FE89-71E7-41F1-9E1A-175EC7525EA8}"/>
              </a:ext>
            </a:extLst>
          </p:cNvPr>
          <p:cNvSpPr/>
          <p:nvPr/>
        </p:nvSpPr>
        <p:spPr>
          <a:xfrm>
            <a:off x="331852" y="1413133"/>
            <a:ext cx="10829623" cy="20943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F85C0-2BFE-404E-A95A-C2D5544BC1A2}"/>
              </a:ext>
            </a:extLst>
          </p:cNvPr>
          <p:cNvSpPr txBox="1"/>
          <p:nvPr/>
        </p:nvSpPr>
        <p:spPr>
          <a:xfrm>
            <a:off x="559309" y="1451675"/>
            <a:ext cx="10700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2016 IUCN World Conservation Congress</a:t>
            </a:r>
          </a:p>
          <a:p>
            <a:r>
              <a:rPr lang="en-GB" sz="2400" i="1" dirty="0"/>
              <a:t>“It is IUCN’s position that </a:t>
            </a:r>
            <a:r>
              <a:rPr lang="en-GB" sz="2400" i="1" dirty="0">
                <a:solidFill>
                  <a:srgbClr val="FF0000"/>
                </a:solidFill>
              </a:rPr>
              <a:t>biodiversity offsets </a:t>
            </a:r>
            <a:r>
              <a:rPr lang="en-GB" sz="2400" i="1" dirty="0"/>
              <a:t>can contribute to positive conservation outcomes (…) In some circumstances, where there is good scientific justification, it could be appropriate for the offset to </a:t>
            </a:r>
            <a:r>
              <a:rPr lang="en-GB" sz="2400" i="1" dirty="0">
                <a:solidFill>
                  <a:srgbClr val="FF0000"/>
                </a:solidFill>
              </a:rPr>
              <a:t>conserve a different kind of biodiversity</a:t>
            </a:r>
            <a:r>
              <a:rPr lang="en-GB" sz="2400" i="1" dirty="0"/>
              <a:t> which is of higher conservation priority than the type affected (‘</a:t>
            </a:r>
            <a:r>
              <a:rPr lang="en-GB" sz="2400" i="1" dirty="0">
                <a:solidFill>
                  <a:srgbClr val="FF0000"/>
                </a:solidFill>
              </a:rPr>
              <a:t>like-for-like or better</a:t>
            </a:r>
            <a:r>
              <a:rPr lang="en-GB" sz="2400" i="1" dirty="0"/>
              <a:t>’).”</a:t>
            </a: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CBE401C-79C5-460B-92E9-813EC6BC8589}"/>
              </a:ext>
            </a:extLst>
          </p:cNvPr>
          <p:cNvSpPr/>
          <p:nvPr/>
        </p:nvSpPr>
        <p:spPr>
          <a:xfrm>
            <a:off x="331852" y="3807212"/>
            <a:ext cx="5154544" cy="18579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D083F83-7BD3-40A7-9955-75781ED6AA28}"/>
              </a:ext>
            </a:extLst>
          </p:cNvPr>
          <p:cNvSpPr txBox="1"/>
          <p:nvPr/>
        </p:nvSpPr>
        <p:spPr>
          <a:xfrm>
            <a:off x="559309" y="3919084"/>
            <a:ext cx="4675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2020 IUCN Global standard for Nature Based Solutions</a:t>
            </a:r>
          </a:p>
          <a:p>
            <a:r>
              <a:rPr lang="en-GB" sz="2400" dirty="0"/>
              <a:t>Criterion 3: NbS result in a </a:t>
            </a:r>
            <a:r>
              <a:rPr lang="en-GB" sz="2400" dirty="0">
                <a:solidFill>
                  <a:srgbClr val="FF0000"/>
                </a:solidFill>
              </a:rPr>
              <a:t>net gain </a:t>
            </a:r>
            <a:r>
              <a:rPr lang="en-GB" sz="2400" dirty="0"/>
              <a:t>to biodiversity and ecosystem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EFECB9F-C66D-49A2-945F-EC5B26159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439" y="3545802"/>
            <a:ext cx="6568701" cy="3127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E4A48194-B1A4-4053-AD8F-5471DB740196}"/>
              </a:ext>
            </a:extLst>
          </p:cNvPr>
          <p:cNvSpPr/>
          <p:nvPr/>
        </p:nvSpPr>
        <p:spPr>
          <a:xfrm>
            <a:off x="5425438" y="3541996"/>
            <a:ext cx="6434709" cy="5037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324D6C2-52EE-4D39-B0B3-E9D2B5395A91}"/>
              </a:ext>
            </a:extLst>
          </p:cNvPr>
          <p:cNvSpPr txBox="1"/>
          <p:nvPr/>
        </p:nvSpPr>
        <p:spPr>
          <a:xfrm>
            <a:off x="5507320" y="3545773"/>
            <a:ext cx="500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E</a:t>
            </a:r>
            <a:r>
              <a:rPr lang="en-GB" sz="2400" b="1" i="1" dirty="0"/>
              <a:t>uropean Commission</a:t>
            </a:r>
          </a:p>
        </p:txBody>
      </p:sp>
    </p:spTree>
    <p:extLst>
      <p:ext uri="{BB962C8B-B14F-4D97-AF65-F5344CB8AC3E}">
        <p14:creationId xmlns:p14="http://schemas.microsoft.com/office/powerpoint/2010/main" val="2651472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D0C6F6-78DC-48B4-9A21-D832E783271E}"/>
              </a:ext>
            </a:extLst>
          </p:cNvPr>
          <p:cNvCxnSpPr>
            <a:cxnSpLocks/>
          </p:cNvCxnSpPr>
          <p:nvPr/>
        </p:nvCxnSpPr>
        <p:spPr>
          <a:xfrm>
            <a:off x="647700" y="1042670"/>
            <a:ext cx="105441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49841DA-83E9-4738-BD26-883389562514}"/>
              </a:ext>
            </a:extLst>
          </p:cNvPr>
          <p:cNvSpPr/>
          <p:nvPr/>
        </p:nvSpPr>
        <p:spPr>
          <a:xfrm>
            <a:off x="934719" y="802640"/>
            <a:ext cx="534851" cy="46087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052E1-0DA5-4C9E-A45E-B8DD5EACF69D}"/>
              </a:ext>
            </a:extLst>
          </p:cNvPr>
          <p:cNvSpPr txBox="1"/>
          <p:nvPr/>
        </p:nvSpPr>
        <p:spPr>
          <a:xfrm>
            <a:off x="1715194" y="802647"/>
            <a:ext cx="812484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200" cap="all" dirty="0"/>
              <a:t>NATURAL CAPITAL: THE ALLEGED MONETARY VALUATION OF NATURE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79FE89-71E7-41F1-9E1A-175EC7525EA8}"/>
              </a:ext>
            </a:extLst>
          </p:cNvPr>
          <p:cNvSpPr/>
          <p:nvPr/>
        </p:nvSpPr>
        <p:spPr>
          <a:xfrm>
            <a:off x="577516" y="1576914"/>
            <a:ext cx="10899807" cy="25583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F85C0-2BFE-404E-A95A-C2D5544BC1A2}"/>
              </a:ext>
            </a:extLst>
          </p:cNvPr>
          <p:cNvSpPr txBox="1"/>
          <p:nvPr/>
        </p:nvSpPr>
        <p:spPr>
          <a:xfrm>
            <a:off x="914157" y="1629099"/>
            <a:ext cx="100472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Resource Equivalency Methods for Assessing Environmental Damage in the EU (REMEDE) toolkit 2006</a:t>
            </a:r>
            <a:endParaRPr lang="en-GB" sz="2400" dirty="0"/>
          </a:p>
          <a:p>
            <a:r>
              <a:rPr lang="en-GB" sz="2400" i="1" dirty="0"/>
              <a:t>“‘Typically, it is impossible to describe all of the services that an ecosystem provides. Fortunately, to implement HEA, REA, or VEA, </a:t>
            </a:r>
            <a:r>
              <a:rPr lang="en-GB" sz="2400" i="1" dirty="0">
                <a:solidFill>
                  <a:srgbClr val="FF0000"/>
                </a:solidFill>
              </a:rPr>
              <a:t>it is unnecessary to define all the possible services, but only a few significant ones</a:t>
            </a:r>
            <a:r>
              <a:rPr lang="en-GB" sz="2400" i="1" dirty="0"/>
              <a:t>, that correspond to key functions and the effects of the release.”</a:t>
            </a: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60673A43-7E72-4FF5-B34C-15EA37343052}"/>
              </a:ext>
            </a:extLst>
          </p:cNvPr>
          <p:cNvSpPr/>
          <p:nvPr/>
        </p:nvSpPr>
        <p:spPr>
          <a:xfrm>
            <a:off x="647700" y="4398855"/>
            <a:ext cx="10829623" cy="17804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FA5F3886-97A8-4196-BC02-B5D8B2736322}"/>
              </a:ext>
            </a:extLst>
          </p:cNvPr>
          <p:cNvSpPr txBox="1"/>
          <p:nvPr/>
        </p:nvSpPr>
        <p:spPr>
          <a:xfrm>
            <a:off x="984341" y="4451040"/>
            <a:ext cx="10047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European Commission Implementing an EU system of accounting for ecosystems and their services, Joint Research Centre, 2017</a:t>
            </a:r>
          </a:p>
          <a:p>
            <a:r>
              <a:rPr lang="en-GB" sz="2400" i="1" dirty="0"/>
              <a:t>“When modelling ecosystem services, </a:t>
            </a:r>
            <a:r>
              <a:rPr lang="en-GB" sz="2400" i="1" dirty="0">
                <a:solidFill>
                  <a:srgbClr val="FF0000"/>
                </a:solidFill>
              </a:rPr>
              <a:t>not all the drivers of change as well as their interactions can be included in the models</a:t>
            </a:r>
            <a:r>
              <a:rPr lang="en-GB" sz="2400" i="1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7173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D0C6F6-78DC-48B4-9A21-D832E783271E}"/>
              </a:ext>
            </a:extLst>
          </p:cNvPr>
          <p:cNvCxnSpPr>
            <a:cxnSpLocks/>
          </p:cNvCxnSpPr>
          <p:nvPr/>
        </p:nvCxnSpPr>
        <p:spPr>
          <a:xfrm>
            <a:off x="647700" y="1042670"/>
            <a:ext cx="105441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49841DA-83E9-4738-BD26-883389562514}"/>
              </a:ext>
            </a:extLst>
          </p:cNvPr>
          <p:cNvSpPr/>
          <p:nvPr/>
        </p:nvSpPr>
        <p:spPr>
          <a:xfrm>
            <a:off x="934719" y="802640"/>
            <a:ext cx="534851" cy="46087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052E1-0DA5-4C9E-A45E-B8DD5EACF69D}"/>
              </a:ext>
            </a:extLst>
          </p:cNvPr>
          <p:cNvSpPr txBox="1"/>
          <p:nvPr/>
        </p:nvSpPr>
        <p:spPr>
          <a:xfrm>
            <a:off x="1715193" y="802650"/>
            <a:ext cx="636428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200" cap="all" dirty="0"/>
              <a:t>Restoration is different from offsetting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79FE89-71E7-41F1-9E1A-175EC7525EA8}"/>
              </a:ext>
            </a:extLst>
          </p:cNvPr>
          <p:cNvSpPr/>
          <p:nvPr/>
        </p:nvSpPr>
        <p:spPr>
          <a:xfrm>
            <a:off x="577516" y="2035133"/>
            <a:ext cx="10829623" cy="37801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F85C0-2BFE-404E-A95A-C2D5544BC1A2}"/>
              </a:ext>
            </a:extLst>
          </p:cNvPr>
          <p:cNvSpPr txBox="1"/>
          <p:nvPr/>
        </p:nvSpPr>
        <p:spPr>
          <a:xfrm>
            <a:off x="914157" y="2223951"/>
            <a:ext cx="100472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Restoration is a GOOD thing, but:</a:t>
            </a:r>
          </a:p>
          <a:p>
            <a:endParaRPr lang="en-GB" sz="2400" dirty="0"/>
          </a:p>
          <a:p>
            <a:pPr marL="342900" indent="-342900">
              <a:buFontTx/>
              <a:buChar char="-"/>
            </a:pPr>
            <a:r>
              <a:rPr lang="en-GB" sz="2400" dirty="0"/>
              <a:t>Financing restoration with offset schemes, i.e. permits to destroy more elsewhere, doesn’t make sense</a:t>
            </a:r>
          </a:p>
          <a:p>
            <a:pPr marL="342900" indent="-342900">
              <a:buFontTx/>
              <a:buChar char="-"/>
            </a:pPr>
            <a:endParaRPr lang="en-GB" sz="2400" dirty="0"/>
          </a:p>
          <a:p>
            <a:pPr marL="342900" indent="-342900">
              <a:buFontTx/>
              <a:buChar char="-"/>
            </a:pPr>
            <a:r>
              <a:rPr lang="en-GB" sz="2400" dirty="0"/>
              <a:t>Curbing destruction should be the priority, which is not the case within Net Gain biodiversity strategies (another form of offsetting)</a:t>
            </a:r>
          </a:p>
          <a:p>
            <a:pPr marL="342900" indent="-342900">
              <a:buFontTx/>
              <a:buChar char="-"/>
            </a:pPr>
            <a:endParaRPr lang="en-GB" sz="2400" dirty="0"/>
          </a:p>
          <a:p>
            <a:pPr marL="342900" indent="-342900">
              <a:buFontTx/>
              <a:buChar char="-"/>
            </a:pPr>
            <a:r>
              <a:rPr lang="en-GB" sz="2400" dirty="0"/>
              <a:t>At home, not on indigenous land in low-income countries</a:t>
            </a:r>
          </a:p>
        </p:txBody>
      </p:sp>
    </p:spTree>
    <p:extLst>
      <p:ext uri="{BB962C8B-B14F-4D97-AF65-F5344CB8AC3E}">
        <p14:creationId xmlns:p14="http://schemas.microsoft.com/office/powerpoint/2010/main" val="101352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D0C6F6-78DC-48B4-9A21-D832E783271E}"/>
              </a:ext>
            </a:extLst>
          </p:cNvPr>
          <p:cNvCxnSpPr>
            <a:cxnSpLocks/>
          </p:cNvCxnSpPr>
          <p:nvPr/>
        </p:nvCxnSpPr>
        <p:spPr>
          <a:xfrm>
            <a:off x="647700" y="1042670"/>
            <a:ext cx="105441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49841DA-83E9-4738-BD26-883389562514}"/>
              </a:ext>
            </a:extLst>
          </p:cNvPr>
          <p:cNvSpPr/>
          <p:nvPr/>
        </p:nvSpPr>
        <p:spPr>
          <a:xfrm>
            <a:off x="934719" y="802640"/>
            <a:ext cx="534851" cy="46087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052E1-0DA5-4C9E-A45E-B8DD5EACF69D}"/>
              </a:ext>
            </a:extLst>
          </p:cNvPr>
          <p:cNvSpPr txBox="1"/>
          <p:nvPr/>
        </p:nvSpPr>
        <p:spPr>
          <a:xfrm>
            <a:off x="1715192" y="802651"/>
            <a:ext cx="248894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cap="all" dirty="0"/>
              <a:t>the money angle</a:t>
            </a:r>
            <a:endParaRPr lang="en-GB" sz="2200" cap="all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14BFFBB-2D00-42D4-8589-39C4486D2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4" t="51660" r="48966" b="11704"/>
          <a:stretch/>
        </p:blipFill>
        <p:spPr>
          <a:xfrm>
            <a:off x="7886540" y="673581"/>
            <a:ext cx="3895557" cy="2293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9625367-66BC-4557-8BFF-1F53499A99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0" t="44152" r="23500" b="29923"/>
          <a:stretch/>
        </p:blipFill>
        <p:spPr>
          <a:xfrm>
            <a:off x="2915920" y="1293679"/>
            <a:ext cx="4874952" cy="1450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1ABEC2B-EBD6-4BB3-B9D1-5F8C7668CA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54" t="24444" r="30333" b="36149"/>
          <a:stretch/>
        </p:blipFill>
        <p:spPr>
          <a:xfrm rot="21219094">
            <a:off x="254443" y="2125193"/>
            <a:ext cx="6108362" cy="2350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E246B14-A38F-478B-AEF7-B3E4D64EC5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68" t="41037" r="31000" b="21778"/>
          <a:stretch/>
        </p:blipFill>
        <p:spPr>
          <a:xfrm>
            <a:off x="337170" y="4263909"/>
            <a:ext cx="6179782" cy="21075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6CAEC10-650C-4899-8A5D-718FEA489A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00" t="22223" r="15834" b="16296"/>
          <a:stretch/>
        </p:blipFill>
        <p:spPr>
          <a:xfrm rot="190813">
            <a:off x="6180484" y="3543371"/>
            <a:ext cx="5273452" cy="27985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FCBBD7A-6E18-43DA-94F4-4EE38B7D88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64" t="28741" r="15250" b="38920"/>
          <a:stretch/>
        </p:blipFill>
        <p:spPr>
          <a:xfrm rot="418330">
            <a:off x="5639949" y="2117639"/>
            <a:ext cx="6420957" cy="16384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578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D0C6F6-78DC-48B4-9A21-D832E783271E}"/>
              </a:ext>
            </a:extLst>
          </p:cNvPr>
          <p:cNvCxnSpPr>
            <a:cxnSpLocks/>
          </p:cNvCxnSpPr>
          <p:nvPr/>
        </p:nvCxnSpPr>
        <p:spPr>
          <a:xfrm>
            <a:off x="647700" y="1042670"/>
            <a:ext cx="105441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F052E1-0DA5-4C9E-A45E-B8DD5EACF69D}"/>
              </a:ext>
            </a:extLst>
          </p:cNvPr>
          <p:cNvSpPr txBox="1"/>
          <p:nvPr/>
        </p:nvSpPr>
        <p:spPr>
          <a:xfrm>
            <a:off x="1715192" y="802653"/>
            <a:ext cx="177863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cap="all" dirty="0"/>
              <a:t>CONCLUSION</a:t>
            </a:r>
            <a:endParaRPr lang="en-GB" sz="2200" cap="all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79FE89-71E7-41F1-9E1A-175EC7525EA8}"/>
              </a:ext>
            </a:extLst>
          </p:cNvPr>
          <p:cNvSpPr/>
          <p:nvPr/>
        </p:nvSpPr>
        <p:spPr>
          <a:xfrm>
            <a:off x="577516" y="2186153"/>
            <a:ext cx="10829623" cy="3026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F85C0-2BFE-404E-A95A-C2D5544BC1A2}"/>
              </a:ext>
            </a:extLst>
          </p:cNvPr>
          <p:cNvSpPr txBox="1"/>
          <p:nvPr/>
        </p:nvSpPr>
        <p:spPr>
          <a:xfrm>
            <a:off x="800742" y="2376191"/>
            <a:ext cx="10492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Offsetting is part of the problem, not the solution</a:t>
            </a:r>
          </a:p>
          <a:p>
            <a:pPr marL="342900" indent="-342900">
              <a:buFontTx/>
              <a:buChar char="-"/>
            </a:pPr>
            <a:endParaRPr lang="en-GB" sz="2400" dirty="0"/>
          </a:p>
          <a:p>
            <a:pPr marL="342900" indent="-342900">
              <a:buFontTx/>
              <a:buChar char="-"/>
            </a:pPr>
            <a:r>
              <a:rPr lang="en-GB" sz="2400" dirty="0"/>
              <a:t>Offsetting is so embedded with nature-based solutions, it is doubtful that the terms can be salvaged</a:t>
            </a:r>
          </a:p>
          <a:p>
            <a:endParaRPr lang="en-GB" sz="2400" dirty="0"/>
          </a:p>
          <a:p>
            <a:pPr marL="342900" indent="-342900">
              <a:buFontTx/>
              <a:buChar char="-"/>
            </a:pPr>
            <a:r>
              <a:rPr lang="en-GB" sz="2400" dirty="0"/>
              <a:t>We need to replace Net Gain targets by separate targets &amp; disclosure for destruction and restoration, in order to refocus on curbing destruction</a:t>
            </a:r>
          </a:p>
        </p:txBody>
      </p:sp>
    </p:spTree>
    <p:extLst>
      <p:ext uri="{BB962C8B-B14F-4D97-AF65-F5344CB8AC3E}">
        <p14:creationId xmlns:p14="http://schemas.microsoft.com/office/powerpoint/2010/main" val="2049023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399</Words>
  <Application>Microsoft Office PowerPoint</Application>
  <PresentationFormat>Grand écran</PresentationFormat>
  <Paragraphs>42</Paragraphs>
  <Slides>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Hache Frederic</dc:creator>
  <cp:lastModifiedBy>fred</cp:lastModifiedBy>
  <cp:revision>174</cp:revision>
  <dcterms:created xsi:type="dcterms:W3CDTF">2018-12-29T14:27:48Z</dcterms:created>
  <dcterms:modified xsi:type="dcterms:W3CDTF">2021-10-12T10:14:01Z</dcterms:modified>
</cp:coreProperties>
</file>