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84" r:id="rId4"/>
    <p:sldId id="285" r:id="rId5"/>
    <p:sldId id="287" r:id="rId6"/>
    <p:sldId id="280" r:id="rId7"/>
    <p:sldId id="282" r:id="rId8"/>
    <p:sldId id="275" r:id="rId9"/>
    <p:sldId id="617" r:id="rId10"/>
    <p:sldId id="618" r:id="rId11"/>
    <p:sldId id="616" r:id="rId12"/>
    <p:sldId id="615" r:id="rId13"/>
    <p:sldId id="279" r:id="rId14"/>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Candara" panose="020E050203030302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i1JoVBM4lyHZMM3Wc89SIofWpNA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ob Einbinder" initials="" lastIdx="30" clrIdx="0"/>
  <p:cmAuthor id="1" name="SRD-Vu Thi Bich Hop" initials="SVTBH" lastIdx="4" clrIdx="1">
    <p:extLst>
      <p:ext uri="{19B8F6BF-5375-455C-9EA6-DF929625EA0E}">
        <p15:presenceInfo xmlns:p15="http://schemas.microsoft.com/office/powerpoint/2012/main" userId="S::hop@srd.org.vn::edb6c112-190e-4520-911e-5a6b19235e8a" providerId="AD"/>
      </p:ext>
    </p:extLst>
  </p:cmAuthor>
  <p:cmAuthor id="2" name="Ha Hoang Ngọc" initials="HHN" lastIdx="3" clrIdx="2">
    <p:extLst>
      <p:ext uri="{19B8F6BF-5375-455C-9EA6-DF929625EA0E}">
        <p15:presenceInfo xmlns:p15="http://schemas.microsoft.com/office/powerpoint/2012/main" userId="0f8cb8560cbd63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2A76BD-B224-4FF1-BD39-728FC3CF4D7F}">
  <a:tblStyle styleId="{F62A76BD-B224-4FF1-BD39-728FC3CF4D7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72"/>
    <p:restoredTop sz="94706"/>
  </p:normalViewPr>
  <p:slideViewPr>
    <p:cSldViewPr snapToGrid="0">
      <p:cViewPr varScale="1">
        <p:scale>
          <a:sx n="111" d="100"/>
          <a:sy n="111" d="100"/>
        </p:scale>
        <p:origin x="1200" y="208"/>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0" Type="http://customschemas.google.com/relationships/presentationmetadata" Target="meta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07T14:35:40.770" idx="1">
    <p:pos x="5629" y="2741"/>
    <p:text>So lieu cu qua (tu 2016)</p:text>
    <p:extLst>
      <p:ext uri="{C676402C-5697-4E1C-873F-D02D1690AC5C}">
        <p15:threadingInfo xmlns:p15="http://schemas.microsoft.com/office/powerpoint/2012/main" timeZoneBias="-420"/>
      </p:ext>
    </p:extLst>
  </p:cm>
  <p:cm authorId="2" dt="2021-10-08T13:57:42.972" idx="3">
    <p:pos x="5629" y="2837"/>
    <p:text>đã cập nhật số liẹu từ MARD</p:text>
    <p:extLst>
      <p:ext uri="{C676402C-5697-4E1C-873F-D02D1690AC5C}">
        <p15:threadingInfo xmlns:p15="http://schemas.microsoft.com/office/powerpoint/2012/main" timeZoneBias="-420">
          <p15:parentCm authorId="1" idx="1"/>
        </p15:threadingInfo>
      </p:ext>
    </p:extLst>
  </p:cm>
  <p:cm authorId="1" dt="2021-10-07T14:36:11.129" idx="2">
    <p:pos x="5951" y="872"/>
    <p:text>So lieu nam 2018 hay 2019???</p:text>
    <p:extLst>
      <p:ext uri="{C676402C-5697-4E1C-873F-D02D1690AC5C}">
        <p15:threadingInfo xmlns:p15="http://schemas.microsoft.com/office/powerpoint/2012/main" timeZoneBias="-420"/>
      </p:ext>
    </p:extLst>
  </p:cm>
  <p:cm authorId="2" dt="2021-10-08T13:57:30.486" idx="2">
    <p:pos x="5951" y="968"/>
    <p:text>Đây là số liệu cho % mất rừng trung bình qua giai đoạn. Em không tìm thấy số liệu mới hơn tử những nguồn đáng tin cậy. SRD bổ sung, nếu có số liệu chính thống. Số liệu về mất rừng phải do đơn vị làm nghiên cứu hoặc kiểm kê chinh thức mới có.</p:text>
    <p:extLst>
      <p:ext uri="{C676402C-5697-4E1C-873F-D02D1690AC5C}">
        <p15:threadingInfo xmlns:p15="http://schemas.microsoft.com/office/powerpoint/2012/main" timeZoneBias="-42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0117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6" name="Google Shape;96;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6" name="Google Shape;96;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689095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6" name="Google Shape;96;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098342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6" name="Google Shape;96;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579680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35" name="Google Shape;23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53" name="Google Shape;25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265203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7" name="Google Shape;17;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8" name="Google Shape;18;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C28A8D"/>
                </a:solidFill>
                <a:latin typeface="Calibri"/>
                <a:ea typeface="Calibri"/>
                <a:cs typeface="Calibri"/>
                <a:sym typeface="Calibri"/>
              </a:defRPr>
            </a:lvl1pPr>
            <a:lvl2pPr marL="0" lvl="1" indent="0" algn="r">
              <a:spcBef>
                <a:spcPts val="0"/>
              </a:spcBef>
              <a:spcAft>
                <a:spcPts val="0"/>
              </a:spcAft>
              <a:buNone/>
              <a:defRPr sz="1200" b="0" i="0" u="none" strike="noStrike" cap="none">
                <a:solidFill>
                  <a:srgbClr val="C28A8D"/>
                </a:solidFill>
                <a:latin typeface="Calibri"/>
                <a:ea typeface="Calibri"/>
                <a:cs typeface="Calibri"/>
                <a:sym typeface="Calibri"/>
              </a:defRPr>
            </a:lvl2pPr>
            <a:lvl3pPr marL="0" lvl="2" indent="0" algn="r">
              <a:spcBef>
                <a:spcPts val="0"/>
              </a:spcBef>
              <a:spcAft>
                <a:spcPts val="0"/>
              </a:spcAft>
              <a:buNone/>
              <a:defRPr sz="1200" b="0" i="0" u="none" strike="noStrike" cap="none">
                <a:solidFill>
                  <a:srgbClr val="C28A8D"/>
                </a:solidFill>
                <a:latin typeface="Calibri"/>
                <a:ea typeface="Calibri"/>
                <a:cs typeface="Calibri"/>
                <a:sym typeface="Calibri"/>
              </a:defRPr>
            </a:lvl3pPr>
            <a:lvl4pPr marL="0" lvl="3" indent="0" algn="r">
              <a:spcBef>
                <a:spcPts val="0"/>
              </a:spcBef>
              <a:spcAft>
                <a:spcPts val="0"/>
              </a:spcAft>
              <a:buNone/>
              <a:defRPr sz="1200" b="0" i="0" u="none" strike="noStrike" cap="none">
                <a:solidFill>
                  <a:srgbClr val="C28A8D"/>
                </a:solidFill>
                <a:latin typeface="Calibri"/>
                <a:ea typeface="Calibri"/>
                <a:cs typeface="Calibri"/>
                <a:sym typeface="Calibri"/>
              </a:defRPr>
            </a:lvl4pPr>
            <a:lvl5pPr marL="0" lvl="4" indent="0" algn="r">
              <a:spcBef>
                <a:spcPts val="0"/>
              </a:spcBef>
              <a:spcAft>
                <a:spcPts val="0"/>
              </a:spcAft>
              <a:buNone/>
              <a:defRPr sz="1200" b="0" i="0" u="none" strike="noStrike" cap="none">
                <a:solidFill>
                  <a:srgbClr val="C28A8D"/>
                </a:solidFill>
                <a:latin typeface="Calibri"/>
                <a:ea typeface="Calibri"/>
                <a:cs typeface="Calibri"/>
                <a:sym typeface="Calibri"/>
              </a:defRPr>
            </a:lvl5pPr>
            <a:lvl6pPr marL="0" lvl="5" indent="0" algn="r">
              <a:spcBef>
                <a:spcPts val="0"/>
              </a:spcBef>
              <a:spcAft>
                <a:spcPts val="0"/>
              </a:spcAft>
              <a:buNone/>
              <a:defRPr sz="1200" b="0" i="0" u="none" strike="noStrike" cap="none">
                <a:solidFill>
                  <a:srgbClr val="C28A8D"/>
                </a:solidFill>
                <a:latin typeface="Calibri"/>
                <a:ea typeface="Calibri"/>
                <a:cs typeface="Calibri"/>
                <a:sym typeface="Calibri"/>
              </a:defRPr>
            </a:lvl6pPr>
            <a:lvl7pPr marL="0" lvl="6" indent="0" algn="r">
              <a:spcBef>
                <a:spcPts val="0"/>
              </a:spcBef>
              <a:spcAft>
                <a:spcPts val="0"/>
              </a:spcAft>
              <a:buNone/>
              <a:defRPr sz="1200" b="0" i="0" u="none" strike="noStrike" cap="none">
                <a:solidFill>
                  <a:srgbClr val="C28A8D"/>
                </a:solidFill>
                <a:latin typeface="Calibri"/>
                <a:ea typeface="Calibri"/>
                <a:cs typeface="Calibri"/>
                <a:sym typeface="Calibri"/>
              </a:defRPr>
            </a:lvl7pPr>
            <a:lvl8pPr marL="0" lvl="7" indent="0" algn="r">
              <a:spcBef>
                <a:spcPts val="0"/>
              </a:spcBef>
              <a:spcAft>
                <a:spcPts val="0"/>
              </a:spcAft>
              <a:buNone/>
              <a:defRPr sz="1200" b="0" i="0" u="none" strike="noStrike" cap="none">
                <a:solidFill>
                  <a:srgbClr val="C28A8D"/>
                </a:solidFill>
                <a:latin typeface="Calibri"/>
                <a:ea typeface="Calibri"/>
                <a:cs typeface="Calibri"/>
                <a:sym typeface="Calibri"/>
              </a:defRPr>
            </a:lvl8pPr>
            <a:lvl9pPr marL="0" lvl="8" indent="0" algn="r">
              <a:spcBef>
                <a:spcPts val="0"/>
              </a:spcBef>
              <a:spcAft>
                <a:spcPts val="0"/>
              </a:spcAft>
              <a:buNone/>
              <a:defRPr sz="1200" b="0" i="0" u="none" strike="noStrike" cap="none">
                <a:solidFill>
                  <a:srgbClr val="C28A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 name="Rectangle 1">
            <a:extLst>
              <a:ext uri="{FF2B5EF4-FFF2-40B4-BE49-F238E27FC236}">
                <a16:creationId xmlns:a16="http://schemas.microsoft.com/office/drawing/2014/main" id="{85333023-8CE4-CD42-8697-971FD252BEF3}"/>
              </a:ext>
            </a:extLst>
          </p:cNvPr>
          <p:cNvSpPr/>
          <p:nvPr userDrawn="1"/>
        </p:nvSpPr>
        <p:spPr>
          <a:xfrm flipV="1">
            <a:off x="383239" y="9558"/>
            <a:ext cx="87606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C28A8D"/>
                </a:solidFill>
                <a:latin typeface="Calibri"/>
                <a:ea typeface="Calibri"/>
                <a:cs typeface="Calibri"/>
                <a:sym typeface="Calibri"/>
              </a:defRPr>
            </a:lvl1pPr>
            <a:lvl2pPr marL="0" lvl="1" indent="0" algn="r">
              <a:spcBef>
                <a:spcPts val="0"/>
              </a:spcBef>
              <a:spcAft>
                <a:spcPts val="0"/>
              </a:spcAft>
              <a:buNone/>
              <a:defRPr sz="1200">
                <a:solidFill>
                  <a:srgbClr val="C28A8D"/>
                </a:solidFill>
                <a:latin typeface="Calibri"/>
                <a:ea typeface="Calibri"/>
                <a:cs typeface="Calibri"/>
                <a:sym typeface="Calibri"/>
              </a:defRPr>
            </a:lvl2pPr>
            <a:lvl3pPr marL="0" lvl="2" indent="0" algn="r">
              <a:spcBef>
                <a:spcPts val="0"/>
              </a:spcBef>
              <a:spcAft>
                <a:spcPts val="0"/>
              </a:spcAft>
              <a:buNone/>
              <a:defRPr sz="1200">
                <a:solidFill>
                  <a:srgbClr val="C28A8D"/>
                </a:solidFill>
                <a:latin typeface="Calibri"/>
                <a:ea typeface="Calibri"/>
                <a:cs typeface="Calibri"/>
                <a:sym typeface="Calibri"/>
              </a:defRPr>
            </a:lvl3pPr>
            <a:lvl4pPr marL="0" lvl="3" indent="0" algn="r">
              <a:spcBef>
                <a:spcPts val="0"/>
              </a:spcBef>
              <a:spcAft>
                <a:spcPts val="0"/>
              </a:spcAft>
              <a:buNone/>
              <a:defRPr sz="1200">
                <a:solidFill>
                  <a:srgbClr val="C28A8D"/>
                </a:solidFill>
                <a:latin typeface="Calibri"/>
                <a:ea typeface="Calibri"/>
                <a:cs typeface="Calibri"/>
                <a:sym typeface="Calibri"/>
              </a:defRPr>
            </a:lvl4pPr>
            <a:lvl5pPr marL="0" lvl="4" indent="0" algn="r">
              <a:spcBef>
                <a:spcPts val="0"/>
              </a:spcBef>
              <a:spcAft>
                <a:spcPts val="0"/>
              </a:spcAft>
              <a:buNone/>
              <a:defRPr sz="1200">
                <a:solidFill>
                  <a:srgbClr val="C28A8D"/>
                </a:solidFill>
                <a:latin typeface="Calibri"/>
                <a:ea typeface="Calibri"/>
                <a:cs typeface="Calibri"/>
                <a:sym typeface="Calibri"/>
              </a:defRPr>
            </a:lvl5pPr>
            <a:lvl6pPr marL="0" lvl="5" indent="0" algn="r">
              <a:spcBef>
                <a:spcPts val="0"/>
              </a:spcBef>
              <a:spcAft>
                <a:spcPts val="0"/>
              </a:spcAft>
              <a:buNone/>
              <a:defRPr sz="1200">
                <a:solidFill>
                  <a:srgbClr val="C28A8D"/>
                </a:solidFill>
                <a:latin typeface="Calibri"/>
                <a:ea typeface="Calibri"/>
                <a:cs typeface="Calibri"/>
                <a:sym typeface="Calibri"/>
              </a:defRPr>
            </a:lvl6pPr>
            <a:lvl7pPr marL="0" lvl="6" indent="0" algn="r">
              <a:spcBef>
                <a:spcPts val="0"/>
              </a:spcBef>
              <a:spcAft>
                <a:spcPts val="0"/>
              </a:spcAft>
              <a:buNone/>
              <a:defRPr sz="1200">
                <a:solidFill>
                  <a:srgbClr val="C28A8D"/>
                </a:solidFill>
                <a:latin typeface="Calibri"/>
                <a:ea typeface="Calibri"/>
                <a:cs typeface="Calibri"/>
                <a:sym typeface="Calibri"/>
              </a:defRPr>
            </a:lvl7pPr>
            <a:lvl8pPr marL="0" lvl="7" indent="0" algn="r">
              <a:spcBef>
                <a:spcPts val="0"/>
              </a:spcBef>
              <a:spcAft>
                <a:spcPts val="0"/>
              </a:spcAft>
              <a:buNone/>
              <a:defRPr sz="1200">
                <a:solidFill>
                  <a:srgbClr val="C28A8D"/>
                </a:solidFill>
                <a:latin typeface="Calibri"/>
                <a:ea typeface="Calibri"/>
                <a:cs typeface="Calibri"/>
                <a:sym typeface="Calibri"/>
              </a:defRPr>
            </a:lvl8pPr>
            <a:lvl9pPr marL="0" lvl="8" indent="0" algn="r">
              <a:spcBef>
                <a:spcPts val="0"/>
              </a:spcBef>
              <a:spcAft>
                <a:spcPts val="0"/>
              </a:spcAft>
              <a:buNone/>
              <a:defRPr sz="1200">
                <a:solidFill>
                  <a:srgbClr val="C28A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C28A8D"/>
                </a:solidFill>
                <a:latin typeface="Calibri"/>
                <a:ea typeface="Calibri"/>
                <a:cs typeface="Calibri"/>
                <a:sym typeface="Calibri"/>
              </a:defRPr>
            </a:lvl1pPr>
            <a:lvl2pPr marL="0" lvl="1" indent="0" algn="r">
              <a:spcBef>
                <a:spcPts val="0"/>
              </a:spcBef>
              <a:spcAft>
                <a:spcPts val="0"/>
              </a:spcAft>
              <a:buNone/>
              <a:defRPr sz="1200">
                <a:solidFill>
                  <a:srgbClr val="C28A8D"/>
                </a:solidFill>
                <a:latin typeface="Calibri"/>
                <a:ea typeface="Calibri"/>
                <a:cs typeface="Calibri"/>
                <a:sym typeface="Calibri"/>
              </a:defRPr>
            </a:lvl2pPr>
            <a:lvl3pPr marL="0" lvl="2" indent="0" algn="r">
              <a:spcBef>
                <a:spcPts val="0"/>
              </a:spcBef>
              <a:spcAft>
                <a:spcPts val="0"/>
              </a:spcAft>
              <a:buNone/>
              <a:defRPr sz="1200">
                <a:solidFill>
                  <a:srgbClr val="C28A8D"/>
                </a:solidFill>
                <a:latin typeface="Calibri"/>
                <a:ea typeface="Calibri"/>
                <a:cs typeface="Calibri"/>
                <a:sym typeface="Calibri"/>
              </a:defRPr>
            </a:lvl3pPr>
            <a:lvl4pPr marL="0" lvl="3" indent="0" algn="r">
              <a:spcBef>
                <a:spcPts val="0"/>
              </a:spcBef>
              <a:spcAft>
                <a:spcPts val="0"/>
              </a:spcAft>
              <a:buNone/>
              <a:defRPr sz="1200">
                <a:solidFill>
                  <a:srgbClr val="C28A8D"/>
                </a:solidFill>
                <a:latin typeface="Calibri"/>
                <a:ea typeface="Calibri"/>
                <a:cs typeface="Calibri"/>
                <a:sym typeface="Calibri"/>
              </a:defRPr>
            </a:lvl4pPr>
            <a:lvl5pPr marL="0" lvl="4" indent="0" algn="r">
              <a:spcBef>
                <a:spcPts val="0"/>
              </a:spcBef>
              <a:spcAft>
                <a:spcPts val="0"/>
              </a:spcAft>
              <a:buNone/>
              <a:defRPr sz="1200">
                <a:solidFill>
                  <a:srgbClr val="C28A8D"/>
                </a:solidFill>
                <a:latin typeface="Calibri"/>
                <a:ea typeface="Calibri"/>
                <a:cs typeface="Calibri"/>
                <a:sym typeface="Calibri"/>
              </a:defRPr>
            </a:lvl5pPr>
            <a:lvl6pPr marL="0" lvl="5" indent="0" algn="r">
              <a:spcBef>
                <a:spcPts val="0"/>
              </a:spcBef>
              <a:spcAft>
                <a:spcPts val="0"/>
              </a:spcAft>
              <a:buNone/>
              <a:defRPr sz="1200">
                <a:solidFill>
                  <a:srgbClr val="C28A8D"/>
                </a:solidFill>
                <a:latin typeface="Calibri"/>
                <a:ea typeface="Calibri"/>
                <a:cs typeface="Calibri"/>
                <a:sym typeface="Calibri"/>
              </a:defRPr>
            </a:lvl6pPr>
            <a:lvl7pPr marL="0" lvl="6" indent="0" algn="r">
              <a:spcBef>
                <a:spcPts val="0"/>
              </a:spcBef>
              <a:spcAft>
                <a:spcPts val="0"/>
              </a:spcAft>
              <a:buNone/>
              <a:defRPr sz="1200">
                <a:solidFill>
                  <a:srgbClr val="C28A8D"/>
                </a:solidFill>
                <a:latin typeface="Calibri"/>
                <a:ea typeface="Calibri"/>
                <a:cs typeface="Calibri"/>
                <a:sym typeface="Calibri"/>
              </a:defRPr>
            </a:lvl7pPr>
            <a:lvl8pPr marL="0" lvl="7" indent="0" algn="r">
              <a:spcBef>
                <a:spcPts val="0"/>
              </a:spcBef>
              <a:spcAft>
                <a:spcPts val="0"/>
              </a:spcAft>
              <a:buNone/>
              <a:defRPr sz="1200">
                <a:solidFill>
                  <a:srgbClr val="C28A8D"/>
                </a:solidFill>
                <a:latin typeface="Calibri"/>
                <a:ea typeface="Calibri"/>
                <a:cs typeface="Calibri"/>
                <a:sym typeface="Calibri"/>
              </a:defRPr>
            </a:lvl8pPr>
            <a:lvl9pPr marL="0" lvl="8" indent="0" algn="r">
              <a:spcBef>
                <a:spcPts val="0"/>
              </a:spcBef>
              <a:spcAft>
                <a:spcPts val="0"/>
              </a:spcAft>
              <a:buNone/>
              <a:defRPr sz="1200">
                <a:solidFill>
                  <a:srgbClr val="C28A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C28A8D"/>
                </a:solidFill>
                <a:latin typeface="Calibri"/>
                <a:ea typeface="Calibri"/>
                <a:cs typeface="Calibri"/>
                <a:sym typeface="Calibri"/>
              </a:defRPr>
            </a:lvl1pPr>
            <a:lvl2pPr marL="0" lvl="1" indent="0" algn="r">
              <a:spcBef>
                <a:spcPts val="0"/>
              </a:spcBef>
              <a:spcAft>
                <a:spcPts val="0"/>
              </a:spcAft>
              <a:buNone/>
              <a:defRPr sz="1200">
                <a:solidFill>
                  <a:srgbClr val="C28A8D"/>
                </a:solidFill>
                <a:latin typeface="Calibri"/>
                <a:ea typeface="Calibri"/>
                <a:cs typeface="Calibri"/>
                <a:sym typeface="Calibri"/>
              </a:defRPr>
            </a:lvl2pPr>
            <a:lvl3pPr marL="0" lvl="2" indent="0" algn="r">
              <a:spcBef>
                <a:spcPts val="0"/>
              </a:spcBef>
              <a:spcAft>
                <a:spcPts val="0"/>
              </a:spcAft>
              <a:buNone/>
              <a:defRPr sz="1200">
                <a:solidFill>
                  <a:srgbClr val="C28A8D"/>
                </a:solidFill>
                <a:latin typeface="Calibri"/>
                <a:ea typeface="Calibri"/>
                <a:cs typeface="Calibri"/>
                <a:sym typeface="Calibri"/>
              </a:defRPr>
            </a:lvl3pPr>
            <a:lvl4pPr marL="0" lvl="3" indent="0" algn="r">
              <a:spcBef>
                <a:spcPts val="0"/>
              </a:spcBef>
              <a:spcAft>
                <a:spcPts val="0"/>
              </a:spcAft>
              <a:buNone/>
              <a:defRPr sz="1200">
                <a:solidFill>
                  <a:srgbClr val="C28A8D"/>
                </a:solidFill>
                <a:latin typeface="Calibri"/>
                <a:ea typeface="Calibri"/>
                <a:cs typeface="Calibri"/>
                <a:sym typeface="Calibri"/>
              </a:defRPr>
            </a:lvl4pPr>
            <a:lvl5pPr marL="0" lvl="4" indent="0" algn="r">
              <a:spcBef>
                <a:spcPts val="0"/>
              </a:spcBef>
              <a:spcAft>
                <a:spcPts val="0"/>
              </a:spcAft>
              <a:buNone/>
              <a:defRPr sz="1200">
                <a:solidFill>
                  <a:srgbClr val="C28A8D"/>
                </a:solidFill>
                <a:latin typeface="Calibri"/>
                <a:ea typeface="Calibri"/>
                <a:cs typeface="Calibri"/>
                <a:sym typeface="Calibri"/>
              </a:defRPr>
            </a:lvl5pPr>
            <a:lvl6pPr marL="0" lvl="5" indent="0" algn="r">
              <a:spcBef>
                <a:spcPts val="0"/>
              </a:spcBef>
              <a:spcAft>
                <a:spcPts val="0"/>
              </a:spcAft>
              <a:buNone/>
              <a:defRPr sz="1200">
                <a:solidFill>
                  <a:srgbClr val="C28A8D"/>
                </a:solidFill>
                <a:latin typeface="Calibri"/>
                <a:ea typeface="Calibri"/>
                <a:cs typeface="Calibri"/>
                <a:sym typeface="Calibri"/>
              </a:defRPr>
            </a:lvl6pPr>
            <a:lvl7pPr marL="0" lvl="6" indent="0" algn="r">
              <a:spcBef>
                <a:spcPts val="0"/>
              </a:spcBef>
              <a:spcAft>
                <a:spcPts val="0"/>
              </a:spcAft>
              <a:buNone/>
              <a:defRPr sz="1200">
                <a:solidFill>
                  <a:srgbClr val="C28A8D"/>
                </a:solidFill>
                <a:latin typeface="Calibri"/>
                <a:ea typeface="Calibri"/>
                <a:cs typeface="Calibri"/>
                <a:sym typeface="Calibri"/>
              </a:defRPr>
            </a:lvl7pPr>
            <a:lvl8pPr marL="0" lvl="7" indent="0" algn="r">
              <a:spcBef>
                <a:spcPts val="0"/>
              </a:spcBef>
              <a:spcAft>
                <a:spcPts val="0"/>
              </a:spcAft>
              <a:buNone/>
              <a:defRPr sz="1200">
                <a:solidFill>
                  <a:srgbClr val="C28A8D"/>
                </a:solidFill>
                <a:latin typeface="Calibri"/>
                <a:ea typeface="Calibri"/>
                <a:cs typeface="Calibri"/>
                <a:sym typeface="Calibri"/>
              </a:defRPr>
            </a:lvl8pPr>
            <a:lvl9pPr marL="0" lvl="8" indent="0" algn="r">
              <a:spcBef>
                <a:spcPts val="0"/>
              </a:spcBef>
              <a:spcAft>
                <a:spcPts val="0"/>
              </a:spcAft>
              <a:buNone/>
              <a:defRPr sz="1200">
                <a:solidFill>
                  <a:srgbClr val="C28A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C28A8D"/>
              </a:buClr>
              <a:buSzPts val="3200"/>
              <a:buNone/>
              <a:defRPr>
                <a:solidFill>
                  <a:srgbClr val="C28A8D"/>
                </a:solidFill>
              </a:defRPr>
            </a:lvl1pPr>
            <a:lvl2pPr lvl="1" algn="ctr">
              <a:spcBef>
                <a:spcPts val="560"/>
              </a:spcBef>
              <a:spcAft>
                <a:spcPts val="0"/>
              </a:spcAft>
              <a:buClr>
                <a:srgbClr val="C28A8D"/>
              </a:buClr>
              <a:buSzPts val="2800"/>
              <a:buNone/>
              <a:defRPr>
                <a:solidFill>
                  <a:srgbClr val="C28A8D"/>
                </a:solidFill>
              </a:defRPr>
            </a:lvl2pPr>
            <a:lvl3pPr lvl="2" algn="ctr">
              <a:spcBef>
                <a:spcPts val="480"/>
              </a:spcBef>
              <a:spcAft>
                <a:spcPts val="0"/>
              </a:spcAft>
              <a:buClr>
                <a:srgbClr val="C28A8D"/>
              </a:buClr>
              <a:buSzPts val="2400"/>
              <a:buNone/>
              <a:defRPr>
                <a:solidFill>
                  <a:srgbClr val="C28A8D"/>
                </a:solidFill>
              </a:defRPr>
            </a:lvl3pPr>
            <a:lvl4pPr lvl="3" algn="ctr">
              <a:spcBef>
                <a:spcPts val="400"/>
              </a:spcBef>
              <a:spcAft>
                <a:spcPts val="0"/>
              </a:spcAft>
              <a:buClr>
                <a:srgbClr val="C28A8D"/>
              </a:buClr>
              <a:buSzPts val="2000"/>
              <a:buNone/>
              <a:defRPr>
                <a:solidFill>
                  <a:srgbClr val="C28A8D"/>
                </a:solidFill>
              </a:defRPr>
            </a:lvl4pPr>
            <a:lvl5pPr lvl="4" algn="ctr">
              <a:spcBef>
                <a:spcPts val="400"/>
              </a:spcBef>
              <a:spcAft>
                <a:spcPts val="0"/>
              </a:spcAft>
              <a:buClr>
                <a:srgbClr val="C28A8D"/>
              </a:buClr>
              <a:buSzPts val="2000"/>
              <a:buNone/>
              <a:defRPr>
                <a:solidFill>
                  <a:srgbClr val="C28A8D"/>
                </a:solidFill>
              </a:defRPr>
            </a:lvl5pPr>
            <a:lvl6pPr lvl="5" algn="ctr">
              <a:spcBef>
                <a:spcPts val="400"/>
              </a:spcBef>
              <a:spcAft>
                <a:spcPts val="0"/>
              </a:spcAft>
              <a:buClr>
                <a:srgbClr val="C28A8D"/>
              </a:buClr>
              <a:buSzPts val="2000"/>
              <a:buNone/>
              <a:defRPr>
                <a:solidFill>
                  <a:srgbClr val="C28A8D"/>
                </a:solidFill>
              </a:defRPr>
            </a:lvl6pPr>
            <a:lvl7pPr lvl="6" algn="ctr">
              <a:spcBef>
                <a:spcPts val="400"/>
              </a:spcBef>
              <a:spcAft>
                <a:spcPts val="0"/>
              </a:spcAft>
              <a:buClr>
                <a:srgbClr val="C28A8D"/>
              </a:buClr>
              <a:buSzPts val="2000"/>
              <a:buNone/>
              <a:defRPr>
                <a:solidFill>
                  <a:srgbClr val="C28A8D"/>
                </a:solidFill>
              </a:defRPr>
            </a:lvl7pPr>
            <a:lvl8pPr lvl="7" algn="ctr">
              <a:spcBef>
                <a:spcPts val="400"/>
              </a:spcBef>
              <a:spcAft>
                <a:spcPts val="0"/>
              </a:spcAft>
              <a:buClr>
                <a:srgbClr val="C28A8D"/>
              </a:buClr>
              <a:buSzPts val="2000"/>
              <a:buNone/>
              <a:defRPr>
                <a:solidFill>
                  <a:srgbClr val="C28A8D"/>
                </a:solidFill>
              </a:defRPr>
            </a:lvl8pPr>
            <a:lvl9pPr lvl="8" algn="ctr">
              <a:spcBef>
                <a:spcPts val="400"/>
              </a:spcBef>
              <a:spcAft>
                <a:spcPts val="0"/>
              </a:spcAft>
              <a:buClr>
                <a:srgbClr val="C28A8D"/>
              </a:buClr>
              <a:buSzPts val="2000"/>
              <a:buNone/>
              <a:defRPr>
                <a:solidFill>
                  <a:srgbClr val="C28A8D"/>
                </a:solidFill>
              </a:defRPr>
            </a:lvl9pPr>
          </a:lstStyle>
          <a:p>
            <a:endParaRPr/>
          </a:p>
        </p:txBody>
      </p:sp>
      <p:sp>
        <p:nvSpPr>
          <p:cNvPr id="28" name="Google Shape;2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C28A8D"/>
                </a:solidFill>
                <a:latin typeface="Calibri"/>
                <a:ea typeface="Calibri"/>
                <a:cs typeface="Calibri"/>
                <a:sym typeface="Calibri"/>
              </a:defRPr>
            </a:lvl1pPr>
            <a:lvl2pPr marL="0" lvl="1" indent="0" algn="r">
              <a:spcBef>
                <a:spcPts val="0"/>
              </a:spcBef>
              <a:spcAft>
                <a:spcPts val="0"/>
              </a:spcAft>
              <a:buNone/>
              <a:defRPr sz="1200">
                <a:solidFill>
                  <a:srgbClr val="C28A8D"/>
                </a:solidFill>
                <a:latin typeface="Calibri"/>
                <a:ea typeface="Calibri"/>
                <a:cs typeface="Calibri"/>
                <a:sym typeface="Calibri"/>
              </a:defRPr>
            </a:lvl2pPr>
            <a:lvl3pPr marL="0" lvl="2" indent="0" algn="r">
              <a:spcBef>
                <a:spcPts val="0"/>
              </a:spcBef>
              <a:spcAft>
                <a:spcPts val="0"/>
              </a:spcAft>
              <a:buNone/>
              <a:defRPr sz="1200">
                <a:solidFill>
                  <a:srgbClr val="C28A8D"/>
                </a:solidFill>
                <a:latin typeface="Calibri"/>
                <a:ea typeface="Calibri"/>
                <a:cs typeface="Calibri"/>
                <a:sym typeface="Calibri"/>
              </a:defRPr>
            </a:lvl3pPr>
            <a:lvl4pPr marL="0" lvl="3" indent="0" algn="r">
              <a:spcBef>
                <a:spcPts val="0"/>
              </a:spcBef>
              <a:spcAft>
                <a:spcPts val="0"/>
              </a:spcAft>
              <a:buNone/>
              <a:defRPr sz="1200">
                <a:solidFill>
                  <a:srgbClr val="C28A8D"/>
                </a:solidFill>
                <a:latin typeface="Calibri"/>
                <a:ea typeface="Calibri"/>
                <a:cs typeface="Calibri"/>
                <a:sym typeface="Calibri"/>
              </a:defRPr>
            </a:lvl4pPr>
            <a:lvl5pPr marL="0" lvl="4" indent="0" algn="r">
              <a:spcBef>
                <a:spcPts val="0"/>
              </a:spcBef>
              <a:spcAft>
                <a:spcPts val="0"/>
              </a:spcAft>
              <a:buNone/>
              <a:defRPr sz="1200">
                <a:solidFill>
                  <a:srgbClr val="C28A8D"/>
                </a:solidFill>
                <a:latin typeface="Calibri"/>
                <a:ea typeface="Calibri"/>
                <a:cs typeface="Calibri"/>
                <a:sym typeface="Calibri"/>
              </a:defRPr>
            </a:lvl5pPr>
            <a:lvl6pPr marL="0" lvl="5" indent="0" algn="r">
              <a:spcBef>
                <a:spcPts val="0"/>
              </a:spcBef>
              <a:spcAft>
                <a:spcPts val="0"/>
              </a:spcAft>
              <a:buNone/>
              <a:defRPr sz="1200">
                <a:solidFill>
                  <a:srgbClr val="C28A8D"/>
                </a:solidFill>
                <a:latin typeface="Calibri"/>
                <a:ea typeface="Calibri"/>
                <a:cs typeface="Calibri"/>
                <a:sym typeface="Calibri"/>
              </a:defRPr>
            </a:lvl6pPr>
            <a:lvl7pPr marL="0" lvl="6" indent="0" algn="r">
              <a:spcBef>
                <a:spcPts val="0"/>
              </a:spcBef>
              <a:spcAft>
                <a:spcPts val="0"/>
              </a:spcAft>
              <a:buNone/>
              <a:defRPr sz="1200">
                <a:solidFill>
                  <a:srgbClr val="C28A8D"/>
                </a:solidFill>
                <a:latin typeface="Calibri"/>
                <a:ea typeface="Calibri"/>
                <a:cs typeface="Calibri"/>
                <a:sym typeface="Calibri"/>
              </a:defRPr>
            </a:lvl7pPr>
            <a:lvl8pPr marL="0" lvl="7" indent="0" algn="r">
              <a:spcBef>
                <a:spcPts val="0"/>
              </a:spcBef>
              <a:spcAft>
                <a:spcPts val="0"/>
              </a:spcAft>
              <a:buNone/>
              <a:defRPr sz="1200">
                <a:solidFill>
                  <a:srgbClr val="C28A8D"/>
                </a:solidFill>
                <a:latin typeface="Calibri"/>
                <a:ea typeface="Calibri"/>
                <a:cs typeface="Calibri"/>
                <a:sym typeface="Calibri"/>
              </a:defRPr>
            </a:lvl8pPr>
            <a:lvl9pPr marL="0" lvl="8" indent="0" algn="r">
              <a:spcBef>
                <a:spcPts val="0"/>
              </a:spcBef>
              <a:spcAft>
                <a:spcPts val="0"/>
              </a:spcAft>
              <a:buNone/>
              <a:defRPr sz="1200">
                <a:solidFill>
                  <a:srgbClr val="C28A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C28A8D"/>
              </a:buClr>
              <a:buSzPts val="2000"/>
              <a:buNone/>
              <a:defRPr sz="2000">
                <a:solidFill>
                  <a:srgbClr val="C28A8D"/>
                </a:solidFill>
              </a:defRPr>
            </a:lvl1pPr>
            <a:lvl2pPr marL="914400" lvl="1" indent="-228600" algn="l">
              <a:spcBef>
                <a:spcPts val="360"/>
              </a:spcBef>
              <a:spcAft>
                <a:spcPts val="0"/>
              </a:spcAft>
              <a:buClr>
                <a:srgbClr val="C28A8D"/>
              </a:buClr>
              <a:buSzPts val="1800"/>
              <a:buNone/>
              <a:defRPr sz="1800">
                <a:solidFill>
                  <a:srgbClr val="C28A8D"/>
                </a:solidFill>
              </a:defRPr>
            </a:lvl2pPr>
            <a:lvl3pPr marL="1371600" lvl="2" indent="-228600" algn="l">
              <a:spcBef>
                <a:spcPts val="320"/>
              </a:spcBef>
              <a:spcAft>
                <a:spcPts val="0"/>
              </a:spcAft>
              <a:buClr>
                <a:srgbClr val="C28A8D"/>
              </a:buClr>
              <a:buSzPts val="1600"/>
              <a:buNone/>
              <a:defRPr sz="1600">
                <a:solidFill>
                  <a:srgbClr val="C28A8D"/>
                </a:solidFill>
              </a:defRPr>
            </a:lvl3pPr>
            <a:lvl4pPr marL="1828800" lvl="3" indent="-228600" algn="l">
              <a:spcBef>
                <a:spcPts val="280"/>
              </a:spcBef>
              <a:spcAft>
                <a:spcPts val="0"/>
              </a:spcAft>
              <a:buClr>
                <a:srgbClr val="C28A8D"/>
              </a:buClr>
              <a:buSzPts val="1400"/>
              <a:buNone/>
              <a:defRPr sz="1400">
                <a:solidFill>
                  <a:srgbClr val="C28A8D"/>
                </a:solidFill>
              </a:defRPr>
            </a:lvl4pPr>
            <a:lvl5pPr marL="2286000" lvl="4" indent="-228600" algn="l">
              <a:spcBef>
                <a:spcPts val="280"/>
              </a:spcBef>
              <a:spcAft>
                <a:spcPts val="0"/>
              </a:spcAft>
              <a:buClr>
                <a:srgbClr val="C28A8D"/>
              </a:buClr>
              <a:buSzPts val="1400"/>
              <a:buNone/>
              <a:defRPr sz="1400">
                <a:solidFill>
                  <a:srgbClr val="C28A8D"/>
                </a:solidFill>
              </a:defRPr>
            </a:lvl5pPr>
            <a:lvl6pPr marL="2743200" lvl="5" indent="-228600" algn="l">
              <a:spcBef>
                <a:spcPts val="280"/>
              </a:spcBef>
              <a:spcAft>
                <a:spcPts val="0"/>
              </a:spcAft>
              <a:buClr>
                <a:srgbClr val="C28A8D"/>
              </a:buClr>
              <a:buSzPts val="1400"/>
              <a:buNone/>
              <a:defRPr sz="1400">
                <a:solidFill>
                  <a:srgbClr val="C28A8D"/>
                </a:solidFill>
              </a:defRPr>
            </a:lvl6pPr>
            <a:lvl7pPr marL="3200400" lvl="6" indent="-228600" algn="l">
              <a:spcBef>
                <a:spcPts val="280"/>
              </a:spcBef>
              <a:spcAft>
                <a:spcPts val="0"/>
              </a:spcAft>
              <a:buClr>
                <a:srgbClr val="C28A8D"/>
              </a:buClr>
              <a:buSzPts val="1400"/>
              <a:buNone/>
              <a:defRPr sz="1400">
                <a:solidFill>
                  <a:srgbClr val="C28A8D"/>
                </a:solidFill>
              </a:defRPr>
            </a:lvl7pPr>
            <a:lvl8pPr marL="3657600" lvl="7" indent="-228600" algn="l">
              <a:spcBef>
                <a:spcPts val="280"/>
              </a:spcBef>
              <a:spcAft>
                <a:spcPts val="0"/>
              </a:spcAft>
              <a:buClr>
                <a:srgbClr val="C28A8D"/>
              </a:buClr>
              <a:buSzPts val="1400"/>
              <a:buNone/>
              <a:defRPr sz="1400">
                <a:solidFill>
                  <a:srgbClr val="C28A8D"/>
                </a:solidFill>
              </a:defRPr>
            </a:lvl8pPr>
            <a:lvl9pPr marL="4114800" lvl="8" indent="-228600" algn="l">
              <a:spcBef>
                <a:spcPts val="280"/>
              </a:spcBef>
              <a:spcAft>
                <a:spcPts val="0"/>
              </a:spcAft>
              <a:buClr>
                <a:srgbClr val="C28A8D"/>
              </a:buClr>
              <a:buSzPts val="1400"/>
              <a:buNone/>
              <a:defRPr sz="1400">
                <a:solidFill>
                  <a:srgbClr val="C28A8D"/>
                </a:solidFill>
              </a:defRPr>
            </a:lvl9pPr>
          </a:lstStyle>
          <a:p>
            <a:endParaRPr/>
          </a:p>
        </p:txBody>
      </p:sp>
      <p:sp>
        <p:nvSpPr>
          <p:cNvPr id="34" name="Google Shape;34;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C28A8D"/>
                </a:solidFill>
                <a:latin typeface="Calibri"/>
                <a:ea typeface="Calibri"/>
                <a:cs typeface="Calibri"/>
                <a:sym typeface="Calibri"/>
              </a:defRPr>
            </a:lvl1pPr>
            <a:lvl2pPr marL="0" lvl="1" indent="0" algn="r">
              <a:spcBef>
                <a:spcPts val="0"/>
              </a:spcBef>
              <a:spcAft>
                <a:spcPts val="0"/>
              </a:spcAft>
              <a:buNone/>
              <a:defRPr sz="1200">
                <a:solidFill>
                  <a:srgbClr val="C28A8D"/>
                </a:solidFill>
                <a:latin typeface="Calibri"/>
                <a:ea typeface="Calibri"/>
                <a:cs typeface="Calibri"/>
                <a:sym typeface="Calibri"/>
              </a:defRPr>
            </a:lvl2pPr>
            <a:lvl3pPr marL="0" lvl="2" indent="0" algn="r">
              <a:spcBef>
                <a:spcPts val="0"/>
              </a:spcBef>
              <a:spcAft>
                <a:spcPts val="0"/>
              </a:spcAft>
              <a:buNone/>
              <a:defRPr sz="1200">
                <a:solidFill>
                  <a:srgbClr val="C28A8D"/>
                </a:solidFill>
                <a:latin typeface="Calibri"/>
                <a:ea typeface="Calibri"/>
                <a:cs typeface="Calibri"/>
                <a:sym typeface="Calibri"/>
              </a:defRPr>
            </a:lvl3pPr>
            <a:lvl4pPr marL="0" lvl="3" indent="0" algn="r">
              <a:spcBef>
                <a:spcPts val="0"/>
              </a:spcBef>
              <a:spcAft>
                <a:spcPts val="0"/>
              </a:spcAft>
              <a:buNone/>
              <a:defRPr sz="1200">
                <a:solidFill>
                  <a:srgbClr val="C28A8D"/>
                </a:solidFill>
                <a:latin typeface="Calibri"/>
                <a:ea typeface="Calibri"/>
                <a:cs typeface="Calibri"/>
                <a:sym typeface="Calibri"/>
              </a:defRPr>
            </a:lvl4pPr>
            <a:lvl5pPr marL="0" lvl="4" indent="0" algn="r">
              <a:spcBef>
                <a:spcPts val="0"/>
              </a:spcBef>
              <a:spcAft>
                <a:spcPts val="0"/>
              </a:spcAft>
              <a:buNone/>
              <a:defRPr sz="1200">
                <a:solidFill>
                  <a:srgbClr val="C28A8D"/>
                </a:solidFill>
                <a:latin typeface="Calibri"/>
                <a:ea typeface="Calibri"/>
                <a:cs typeface="Calibri"/>
                <a:sym typeface="Calibri"/>
              </a:defRPr>
            </a:lvl5pPr>
            <a:lvl6pPr marL="0" lvl="5" indent="0" algn="r">
              <a:spcBef>
                <a:spcPts val="0"/>
              </a:spcBef>
              <a:spcAft>
                <a:spcPts val="0"/>
              </a:spcAft>
              <a:buNone/>
              <a:defRPr sz="1200">
                <a:solidFill>
                  <a:srgbClr val="C28A8D"/>
                </a:solidFill>
                <a:latin typeface="Calibri"/>
                <a:ea typeface="Calibri"/>
                <a:cs typeface="Calibri"/>
                <a:sym typeface="Calibri"/>
              </a:defRPr>
            </a:lvl6pPr>
            <a:lvl7pPr marL="0" lvl="6" indent="0" algn="r">
              <a:spcBef>
                <a:spcPts val="0"/>
              </a:spcBef>
              <a:spcAft>
                <a:spcPts val="0"/>
              </a:spcAft>
              <a:buNone/>
              <a:defRPr sz="1200">
                <a:solidFill>
                  <a:srgbClr val="C28A8D"/>
                </a:solidFill>
                <a:latin typeface="Calibri"/>
                <a:ea typeface="Calibri"/>
                <a:cs typeface="Calibri"/>
                <a:sym typeface="Calibri"/>
              </a:defRPr>
            </a:lvl7pPr>
            <a:lvl8pPr marL="0" lvl="7" indent="0" algn="r">
              <a:spcBef>
                <a:spcPts val="0"/>
              </a:spcBef>
              <a:spcAft>
                <a:spcPts val="0"/>
              </a:spcAft>
              <a:buNone/>
              <a:defRPr sz="1200">
                <a:solidFill>
                  <a:srgbClr val="C28A8D"/>
                </a:solidFill>
                <a:latin typeface="Calibri"/>
                <a:ea typeface="Calibri"/>
                <a:cs typeface="Calibri"/>
                <a:sym typeface="Calibri"/>
              </a:defRPr>
            </a:lvl8pPr>
            <a:lvl9pPr marL="0" lvl="8" indent="0" algn="r">
              <a:spcBef>
                <a:spcPts val="0"/>
              </a:spcBef>
              <a:spcAft>
                <a:spcPts val="0"/>
              </a:spcAft>
              <a:buNone/>
              <a:defRPr sz="1200">
                <a:solidFill>
                  <a:srgbClr val="C28A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C28A8D"/>
                </a:solidFill>
                <a:latin typeface="Calibri"/>
                <a:ea typeface="Calibri"/>
                <a:cs typeface="Calibri"/>
                <a:sym typeface="Calibri"/>
              </a:defRPr>
            </a:lvl1pPr>
            <a:lvl2pPr marL="0" lvl="1" indent="0" algn="r">
              <a:spcBef>
                <a:spcPts val="0"/>
              </a:spcBef>
              <a:spcAft>
                <a:spcPts val="0"/>
              </a:spcAft>
              <a:buNone/>
              <a:defRPr sz="1200">
                <a:solidFill>
                  <a:srgbClr val="C28A8D"/>
                </a:solidFill>
                <a:latin typeface="Calibri"/>
                <a:ea typeface="Calibri"/>
                <a:cs typeface="Calibri"/>
                <a:sym typeface="Calibri"/>
              </a:defRPr>
            </a:lvl2pPr>
            <a:lvl3pPr marL="0" lvl="2" indent="0" algn="r">
              <a:spcBef>
                <a:spcPts val="0"/>
              </a:spcBef>
              <a:spcAft>
                <a:spcPts val="0"/>
              </a:spcAft>
              <a:buNone/>
              <a:defRPr sz="1200">
                <a:solidFill>
                  <a:srgbClr val="C28A8D"/>
                </a:solidFill>
                <a:latin typeface="Calibri"/>
                <a:ea typeface="Calibri"/>
                <a:cs typeface="Calibri"/>
                <a:sym typeface="Calibri"/>
              </a:defRPr>
            </a:lvl3pPr>
            <a:lvl4pPr marL="0" lvl="3" indent="0" algn="r">
              <a:spcBef>
                <a:spcPts val="0"/>
              </a:spcBef>
              <a:spcAft>
                <a:spcPts val="0"/>
              </a:spcAft>
              <a:buNone/>
              <a:defRPr sz="1200">
                <a:solidFill>
                  <a:srgbClr val="C28A8D"/>
                </a:solidFill>
                <a:latin typeface="Calibri"/>
                <a:ea typeface="Calibri"/>
                <a:cs typeface="Calibri"/>
                <a:sym typeface="Calibri"/>
              </a:defRPr>
            </a:lvl4pPr>
            <a:lvl5pPr marL="0" lvl="4" indent="0" algn="r">
              <a:spcBef>
                <a:spcPts val="0"/>
              </a:spcBef>
              <a:spcAft>
                <a:spcPts val="0"/>
              </a:spcAft>
              <a:buNone/>
              <a:defRPr sz="1200">
                <a:solidFill>
                  <a:srgbClr val="C28A8D"/>
                </a:solidFill>
                <a:latin typeface="Calibri"/>
                <a:ea typeface="Calibri"/>
                <a:cs typeface="Calibri"/>
                <a:sym typeface="Calibri"/>
              </a:defRPr>
            </a:lvl5pPr>
            <a:lvl6pPr marL="0" lvl="5" indent="0" algn="r">
              <a:spcBef>
                <a:spcPts val="0"/>
              </a:spcBef>
              <a:spcAft>
                <a:spcPts val="0"/>
              </a:spcAft>
              <a:buNone/>
              <a:defRPr sz="1200">
                <a:solidFill>
                  <a:srgbClr val="C28A8D"/>
                </a:solidFill>
                <a:latin typeface="Calibri"/>
                <a:ea typeface="Calibri"/>
                <a:cs typeface="Calibri"/>
                <a:sym typeface="Calibri"/>
              </a:defRPr>
            </a:lvl6pPr>
            <a:lvl7pPr marL="0" lvl="6" indent="0" algn="r">
              <a:spcBef>
                <a:spcPts val="0"/>
              </a:spcBef>
              <a:spcAft>
                <a:spcPts val="0"/>
              </a:spcAft>
              <a:buNone/>
              <a:defRPr sz="1200">
                <a:solidFill>
                  <a:srgbClr val="C28A8D"/>
                </a:solidFill>
                <a:latin typeface="Calibri"/>
                <a:ea typeface="Calibri"/>
                <a:cs typeface="Calibri"/>
                <a:sym typeface="Calibri"/>
              </a:defRPr>
            </a:lvl7pPr>
            <a:lvl8pPr marL="0" lvl="7" indent="0" algn="r">
              <a:spcBef>
                <a:spcPts val="0"/>
              </a:spcBef>
              <a:spcAft>
                <a:spcPts val="0"/>
              </a:spcAft>
              <a:buNone/>
              <a:defRPr sz="1200">
                <a:solidFill>
                  <a:srgbClr val="C28A8D"/>
                </a:solidFill>
                <a:latin typeface="Calibri"/>
                <a:ea typeface="Calibri"/>
                <a:cs typeface="Calibri"/>
                <a:sym typeface="Calibri"/>
              </a:defRPr>
            </a:lvl8pPr>
            <a:lvl9pPr marL="0" lvl="8" indent="0" algn="r">
              <a:spcBef>
                <a:spcPts val="0"/>
              </a:spcBef>
              <a:spcAft>
                <a:spcPts val="0"/>
              </a:spcAft>
              <a:buNone/>
              <a:defRPr sz="1200">
                <a:solidFill>
                  <a:srgbClr val="C28A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C28A8D"/>
                </a:solidFill>
                <a:latin typeface="Calibri"/>
                <a:ea typeface="Calibri"/>
                <a:cs typeface="Calibri"/>
                <a:sym typeface="Calibri"/>
              </a:defRPr>
            </a:lvl1pPr>
            <a:lvl2pPr marL="0" lvl="1" indent="0" algn="r">
              <a:spcBef>
                <a:spcPts val="0"/>
              </a:spcBef>
              <a:spcAft>
                <a:spcPts val="0"/>
              </a:spcAft>
              <a:buNone/>
              <a:defRPr sz="1200">
                <a:solidFill>
                  <a:srgbClr val="C28A8D"/>
                </a:solidFill>
                <a:latin typeface="Calibri"/>
                <a:ea typeface="Calibri"/>
                <a:cs typeface="Calibri"/>
                <a:sym typeface="Calibri"/>
              </a:defRPr>
            </a:lvl2pPr>
            <a:lvl3pPr marL="0" lvl="2" indent="0" algn="r">
              <a:spcBef>
                <a:spcPts val="0"/>
              </a:spcBef>
              <a:spcAft>
                <a:spcPts val="0"/>
              </a:spcAft>
              <a:buNone/>
              <a:defRPr sz="1200">
                <a:solidFill>
                  <a:srgbClr val="C28A8D"/>
                </a:solidFill>
                <a:latin typeface="Calibri"/>
                <a:ea typeface="Calibri"/>
                <a:cs typeface="Calibri"/>
                <a:sym typeface="Calibri"/>
              </a:defRPr>
            </a:lvl3pPr>
            <a:lvl4pPr marL="0" lvl="3" indent="0" algn="r">
              <a:spcBef>
                <a:spcPts val="0"/>
              </a:spcBef>
              <a:spcAft>
                <a:spcPts val="0"/>
              </a:spcAft>
              <a:buNone/>
              <a:defRPr sz="1200">
                <a:solidFill>
                  <a:srgbClr val="C28A8D"/>
                </a:solidFill>
                <a:latin typeface="Calibri"/>
                <a:ea typeface="Calibri"/>
                <a:cs typeface="Calibri"/>
                <a:sym typeface="Calibri"/>
              </a:defRPr>
            </a:lvl4pPr>
            <a:lvl5pPr marL="0" lvl="4" indent="0" algn="r">
              <a:spcBef>
                <a:spcPts val="0"/>
              </a:spcBef>
              <a:spcAft>
                <a:spcPts val="0"/>
              </a:spcAft>
              <a:buNone/>
              <a:defRPr sz="1200">
                <a:solidFill>
                  <a:srgbClr val="C28A8D"/>
                </a:solidFill>
                <a:latin typeface="Calibri"/>
                <a:ea typeface="Calibri"/>
                <a:cs typeface="Calibri"/>
                <a:sym typeface="Calibri"/>
              </a:defRPr>
            </a:lvl5pPr>
            <a:lvl6pPr marL="0" lvl="5" indent="0" algn="r">
              <a:spcBef>
                <a:spcPts val="0"/>
              </a:spcBef>
              <a:spcAft>
                <a:spcPts val="0"/>
              </a:spcAft>
              <a:buNone/>
              <a:defRPr sz="1200">
                <a:solidFill>
                  <a:srgbClr val="C28A8D"/>
                </a:solidFill>
                <a:latin typeface="Calibri"/>
                <a:ea typeface="Calibri"/>
                <a:cs typeface="Calibri"/>
                <a:sym typeface="Calibri"/>
              </a:defRPr>
            </a:lvl6pPr>
            <a:lvl7pPr marL="0" lvl="6" indent="0" algn="r">
              <a:spcBef>
                <a:spcPts val="0"/>
              </a:spcBef>
              <a:spcAft>
                <a:spcPts val="0"/>
              </a:spcAft>
              <a:buNone/>
              <a:defRPr sz="1200">
                <a:solidFill>
                  <a:srgbClr val="C28A8D"/>
                </a:solidFill>
                <a:latin typeface="Calibri"/>
                <a:ea typeface="Calibri"/>
                <a:cs typeface="Calibri"/>
                <a:sym typeface="Calibri"/>
              </a:defRPr>
            </a:lvl7pPr>
            <a:lvl8pPr marL="0" lvl="7" indent="0" algn="r">
              <a:spcBef>
                <a:spcPts val="0"/>
              </a:spcBef>
              <a:spcAft>
                <a:spcPts val="0"/>
              </a:spcAft>
              <a:buNone/>
              <a:defRPr sz="1200">
                <a:solidFill>
                  <a:srgbClr val="C28A8D"/>
                </a:solidFill>
                <a:latin typeface="Calibri"/>
                <a:ea typeface="Calibri"/>
                <a:cs typeface="Calibri"/>
                <a:sym typeface="Calibri"/>
              </a:defRPr>
            </a:lvl8pPr>
            <a:lvl9pPr marL="0" lvl="8" indent="0" algn="r">
              <a:spcBef>
                <a:spcPts val="0"/>
              </a:spcBef>
              <a:spcAft>
                <a:spcPts val="0"/>
              </a:spcAft>
              <a:buNone/>
              <a:defRPr sz="1200">
                <a:solidFill>
                  <a:srgbClr val="C28A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C28A8D"/>
                </a:solidFill>
                <a:latin typeface="Calibri"/>
                <a:ea typeface="Calibri"/>
                <a:cs typeface="Calibri"/>
                <a:sym typeface="Calibri"/>
              </a:defRPr>
            </a:lvl1pPr>
            <a:lvl2pPr marL="0" lvl="1" indent="0" algn="r">
              <a:spcBef>
                <a:spcPts val="0"/>
              </a:spcBef>
              <a:spcAft>
                <a:spcPts val="0"/>
              </a:spcAft>
              <a:buNone/>
              <a:defRPr sz="1200">
                <a:solidFill>
                  <a:srgbClr val="C28A8D"/>
                </a:solidFill>
                <a:latin typeface="Calibri"/>
                <a:ea typeface="Calibri"/>
                <a:cs typeface="Calibri"/>
                <a:sym typeface="Calibri"/>
              </a:defRPr>
            </a:lvl2pPr>
            <a:lvl3pPr marL="0" lvl="2" indent="0" algn="r">
              <a:spcBef>
                <a:spcPts val="0"/>
              </a:spcBef>
              <a:spcAft>
                <a:spcPts val="0"/>
              </a:spcAft>
              <a:buNone/>
              <a:defRPr sz="1200">
                <a:solidFill>
                  <a:srgbClr val="C28A8D"/>
                </a:solidFill>
                <a:latin typeface="Calibri"/>
                <a:ea typeface="Calibri"/>
                <a:cs typeface="Calibri"/>
                <a:sym typeface="Calibri"/>
              </a:defRPr>
            </a:lvl3pPr>
            <a:lvl4pPr marL="0" lvl="3" indent="0" algn="r">
              <a:spcBef>
                <a:spcPts val="0"/>
              </a:spcBef>
              <a:spcAft>
                <a:spcPts val="0"/>
              </a:spcAft>
              <a:buNone/>
              <a:defRPr sz="1200">
                <a:solidFill>
                  <a:srgbClr val="C28A8D"/>
                </a:solidFill>
                <a:latin typeface="Calibri"/>
                <a:ea typeface="Calibri"/>
                <a:cs typeface="Calibri"/>
                <a:sym typeface="Calibri"/>
              </a:defRPr>
            </a:lvl4pPr>
            <a:lvl5pPr marL="0" lvl="4" indent="0" algn="r">
              <a:spcBef>
                <a:spcPts val="0"/>
              </a:spcBef>
              <a:spcAft>
                <a:spcPts val="0"/>
              </a:spcAft>
              <a:buNone/>
              <a:defRPr sz="1200">
                <a:solidFill>
                  <a:srgbClr val="C28A8D"/>
                </a:solidFill>
                <a:latin typeface="Calibri"/>
                <a:ea typeface="Calibri"/>
                <a:cs typeface="Calibri"/>
                <a:sym typeface="Calibri"/>
              </a:defRPr>
            </a:lvl5pPr>
            <a:lvl6pPr marL="0" lvl="5" indent="0" algn="r">
              <a:spcBef>
                <a:spcPts val="0"/>
              </a:spcBef>
              <a:spcAft>
                <a:spcPts val="0"/>
              </a:spcAft>
              <a:buNone/>
              <a:defRPr sz="1200">
                <a:solidFill>
                  <a:srgbClr val="C28A8D"/>
                </a:solidFill>
                <a:latin typeface="Calibri"/>
                <a:ea typeface="Calibri"/>
                <a:cs typeface="Calibri"/>
                <a:sym typeface="Calibri"/>
              </a:defRPr>
            </a:lvl6pPr>
            <a:lvl7pPr marL="0" lvl="6" indent="0" algn="r">
              <a:spcBef>
                <a:spcPts val="0"/>
              </a:spcBef>
              <a:spcAft>
                <a:spcPts val="0"/>
              </a:spcAft>
              <a:buNone/>
              <a:defRPr sz="1200">
                <a:solidFill>
                  <a:srgbClr val="C28A8D"/>
                </a:solidFill>
                <a:latin typeface="Calibri"/>
                <a:ea typeface="Calibri"/>
                <a:cs typeface="Calibri"/>
                <a:sym typeface="Calibri"/>
              </a:defRPr>
            </a:lvl7pPr>
            <a:lvl8pPr marL="0" lvl="7" indent="0" algn="r">
              <a:spcBef>
                <a:spcPts val="0"/>
              </a:spcBef>
              <a:spcAft>
                <a:spcPts val="0"/>
              </a:spcAft>
              <a:buNone/>
              <a:defRPr sz="1200">
                <a:solidFill>
                  <a:srgbClr val="C28A8D"/>
                </a:solidFill>
                <a:latin typeface="Calibri"/>
                <a:ea typeface="Calibri"/>
                <a:cs typeface="Calibri"/>
                <a:sym typeface="Calibri"/>
              </a:defRPr>
            </a:lvl8pPr>
            <a:lvl9pPr marL="0" lvl="8" indent="0" algn="r">
              <a:spcBef>
                <a:spcPts val="0"/>
              </a:spcBef>
              <a:spcAft>
                <a:spcPts val="0"/>
              </a:spcAft>
              <a:buNone/>
              <a:defRPr sz="1200">
                <a:solidFill>
                  <a:srgbClr val="C28A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C28A8D"/>
                </a:solidFill>
                <a:latin typeface="Calibri"/>
                <a:ea typeface="Calibri"/>
                <a:cs typeface="Calibri"/>
                <a:sym typeface="Calibri"/>
              </a:defRPr>
            </a:lvl1pPr>
            <a:lvl2pPr marL="0" lvl="1" indent="0" algn="r">
              <a:spcBef>
                <a:spcPts val="0"/>
              </a:spcBef>
              <a:spcAft>
                <a:spcPts val="0"/>
              </a:spcAft>
              <a:buNone/>
              <a:defRPr sz="1200">
                <a:solidFill>
                  <a:srgbClr val="C28A8D"/>
                </a:solidFill>
                <a:latin typeface="Calibri"/>
                <a:ea typeface="Calibri"/>
                <a:cs typeface="Calibri"/>
                <a:sym typeface="Calibri"/>
              </a:defRPr>
            </a:lvl2pPr>
            <a:lvl3pPr marL="0" lvl="2" indent="0" algn="r">
              <a:spcBef>
                <a:spcPts val="0"/>
              </a:spcBef>
              <a:spcAft>
                <a:spcPts val="0"/>
              </a:spcAft>
              <a:buNone/>
              <a:defRPr sz="1200">
                <a:solidFill>
                  <a:srgbClr val="C28A8D"/>
                </a:solidFill>
                <a:latin typeface="Calibri"/>
                <a:ea typeface="Calibri"/>
                <a:cs typeface="Calibri"/>
                <a:sym typeface="Calibri"/>
              </a:defRPr>
            </a:lvl3pPr>
            <a:lvl4pPr marL="0" lvl="3" indent="0" algn="r">
              <a:spcBef>
                <a:spcPts val="0"/>
              </a:spcBef>
              <a:spcAft>
                <a:spcPts val="0"/>
              </a:spcAft>
              <a:buNone/>
              <a:defRPr sz="1200">
                <a:solidFill>
                  <a:srgbClr val="C28A8D"/>
                </a:solidFill>
                <a:latin typeface="Calibri"/>
                <a:ea typeface="Calibri"/>
                <a:cs typeface="Calibri"/>
                <a:sym typeface="Calibri"/>
              </a:defRPr>
            </a:lvl4pPr>
            <a:lvl5pPr marL="0" lvl="4" indent="0" algn="r">
              <a:spcBef>
                <a:spcPts val="0"/>
              </a:spcBef>
              <a:spcAft>
                <a:spcPts val="0"/>
              </a:spcAft>
              <a:buNone/>
              <a:defRPr sz="1200">
                <a:solidFill>
                  <a:srgbClr val="C28A8D"/>
                </a:solidFill>
                <a:latin typeface="Calibri"/>
                <a:ea typeface="Calibri"/>
                <a:cs typeface="Calibri"/>
                <a:sym typeface="Calibri"/>
              </a:defRPr>
            </a:lvl5pPr>
            <a:lvl6pPr marL="0" lvl="5" indent="0" algn="r">
              <a:spcBef>
                <a:spcPts val="0"/>
              </a:spcBef>
              <a:spcAft>
                <a:spcPts val="0"/>
              </a:spcAft>
              <a:buNone/>
              <a:defRPr sz="1200">
                <a:solidFill>
                  <a:srgbClr val="C28A8D"/>
                </a:solidFill>
                <a:latin typeface="Calibri"/>
                <a:ea typeface="Calibri"/>
                <a:cs typeface="Calibri"/>
                <a:sym typeface="Calibri"/>
              </a:defRPr>
            </a:lvl6pPr>
            <a:lvl7pPr marL="0" lvl="6" indent="0" algn="r">
              <a:spcBef>
                <a:spcPts val="0"/>
              </a:spcBef>
              <a:spcAft>
                <a:spcPts val="0"/>
              </a:spcAft>
              <a:buNone/>
              <a:defRPr sz="1200">
                <a:solidFill>
                  <a:srgbClr val="C28A8D"/>
                </a:solidFill>
                <a:latin typeface="Calibri"/>
                <a:ea typeface="Calibri"/>
                <a:cs typeface="Calibri"/>
                <a:sym typeface="Calibri"/>
              </a:defRPr>
            </a:lvl7pPr>
            <a:lvl8pPr marL="0" lvl="7" indent="0" algn="r">
              <a:spcBef>
                <a:spcPts val="0"/>
              </a:spcBef>
              <a:spcAft>
                <a:spcPts val="0"/>
              </a:spcAft>
              <a:buNone/>
              <a:defRPr sz="1200">
                <a:solidFill>
                  <a:srgbClr val="C28A8D"/>
                </a:solidFill>
                <a:latin typeface="Calibri"/>
                <a:ea typeface="Calibri"/>
                <a:cs typeface="Calibri"/>
                <a:sym typeface="Calibri"/>
              </a:defRPr>
            </a:lvl8pPr>
            <a:lvl9pPr marL="0" lvl="8" indent="0" algn="r">
              <a:spcBef>
                <a:spcPts val="0"/>
              </a:spcBef>
              <a:spcAft>
                <a:spcPts val="0"/>
              </a:spcAft>
              <a:buNone/>
              <a:defRPr sz="1200">
                <a:solidFill>
                  <a:srgbClr val="C28A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3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C28A8D"/>
                </a:solidFill>
                <a:latin typeface="Calibri"/>
                <a:ea typeface="Calibri"/>
                <a:cs typeface="Calibri"/>
                <a:sym typeface="Calibri"/>
              </a:defRPr>
            </a:lvl1pPr>
            <a:lvl2pPr marL="0" lvl="1" indent="0" algn="r">
              <a:spcBef>
                <a:spcPts val="0"/>
              </a:spcBef>
              <a:spcAft>
                <a:spcPts val="0"/>
              </a:spcAft>
              <a:buNone/>
              <a:defRPr sz="1200">
                <a:solidFill>
                  <a:srgbClr val="C28A8D"/>
                </a:solidFill>
                <a:latin typeface="Calibri"/>
                <a:ea typeface="Calibri"/>
                <a:cs typeface="Calibri"/>
                <a:sym typeface="Calibri"/>
              </a:defRPr>
            </a:lvl2pPr>
            <a:lvl3pPr marL="0" lvl="2" indent="0" algn="r">
              <a:spcBef>
                <a:spcPts val="0"/>
              </a:spcBef>
              <a:spcAft>
                <a:spcPts val="0"/>
              </a:spcAft>
              <a:buNone/>
              <a:defRPr sz="1200">
                <a:solidFill>
                  <a:srgbClr val="C28A8D"/>
                </a:solidFill>
                <a:latin typeface="Calibri"/>
                <a:ea typeface="Calibri"/>
                <a:cs typeface="Calibri"/>
                <a:sym typeface="Calibri"/>
              </a:defRPr>
            </a:lvl3pPr>
            <a:lvl4pPr marL="0" lvl="3" indent="0" algn="r">
              <a:spcBef>
                <a:spcPts val="0"/>
              </a:spcBef>
              <a:spcAft>
                <a:spcPts val="0"/>
              </a:spcAft>
              <a:buNone/>
              <a:defRPr sz="1200">
                <a:solidFill>
                  <a:srgbClr val="C28A8D"/>
                </a:solidFill>
                <a:latin typeface="Calibri"/>
                <a:ea typeface="Calibri"/>
                <a:cs typeface="Calibri"/>
                <a:sym typeface="Calibri"/>
              </a:defRPr>
            </a:lvl4pPr>
            <a:lvl5pPr marL="0" lvl="4" indent="0" algn="r">
              <a:spcBef>
                <a:spcPts val="0"/>
              </a:spcBef>
              <a:spcAft>
                <a:spcPts val="0"/>
              </a:spcAft>
              <a:buNone/>
              <a:defRPr sz="1200">
                <a:solidFill>
                  <a:srgbClr val="C28A8D"/>
                </a:solidFill>
                <a:latin typeface="Calibri"/>
                <a:ea typeface="Calibri"/>
                <a:cs typeface="Calibri"/>
                <a:sym typeface="Calibri"/>
              </a:defRPr>
            </a:lvl5pPr>
            <a:lvl6pPr marL="0" lvl="5" indent="0" algn="r">
              <a:spcBef>
                <a:spcPts val="0"/>
              </a:spcBef>
              <a:spcAft>
                <a:spcPts val="0"/>
              </a:spcAft>
              <a:buNone/>
              <a:defRPr sz="1200">
                <a:solidFill>
                  <a:srgbClr val="C28A8D"/>
                </a:solidFill>
                <a:latin typeface="Calibri"/>
                <a:ea typeface="Calibri"/>
                <a:cs typeface="Calibri"/>
                <a:sym typeface="Calibri"/>
              </a:defRPr>
            </a:lvl6pPr>
            <a:lvl7pPr marL="0" lvl="6" indent="0" algn="r">
              <a:spcBef>
                <a:spcPts val="0"/>
              </a:spcBef>
              <a:spcAft>
                <a:spcPts val="0"/>
              </a:spcAft>
              <a:buNone/>
              <a:defRPr sz="1200">
                <a:solidFill>
                  <a:srgbClr val="C28A8D"/>
                </a:solidFill>
                <a:latin typeface="Calibri"/>
                <a:ea typeface="Calibri"/>
                <a:cs typeface="Calibri"/>
                <a:sym typeface="Calibri"/>
              </a:defRPr>
            </a:lvl7pPr>
            <a:lvl8pPr marL="0" lvl="7" indent="0" algn="r">
              <a:spcBef>
                <a:spcPts val="0"/>
              </a:spcBef>
              <a:spcAft>
                <a:spcPts val="0"/>
              </a:spcAft>
              <a:buNone/>
              <a:defRPr sz="1200">
                <a:solidFill>
                  <a:srgbClr val="C28A8D"/>
                </a:solidFill>
                <a:latin typeface="Calibri"/>
                <a:ea typeface="Calibri"/>
                <a:cs typeface="Calibri"/>
                <a:sym typeface="Calibri"/>
              </a:defRPr>
            </a:lvl8pPr>
            <a:lvl9pPr marL="0" lvl="8" indent="0" algn="r">
              <a:spcBef>
                <a:spcPts val="0"/>
              </a:spcBef>
              <a:spcAft>
                <a:spcPts val="0"/>
              </a:spcAft>
              <a:buNone/>
              <a:defRPr sz="1200">
                <a:solidFill>
                  <a:srgbClr val="C28A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2590800" y="342107"/>
            <a:ext cx="6430488"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dirty="0"/>
          </a:p>
        </p:txBody>
      </p:sp>
      <p:sp>
        <p:nvSpPr>
          <p:cNvPr id="11" name="Google Shape;11;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2" name="Google Shape;12;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C28A8D"/>
                </a:solidFill>
                <a:latin typeface="+mn-lt"/>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VN"/>
          </a:p>
        </p:txBody>
      </p:sp>
      <p:sp>
        <p:nvSpPr>
          <p:cNvPr id="13" name="Google Shape;13;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C28A8D"/>
                </a:solidFill>
                <a:latin typeface="+mn-lt"/>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VN"/>
          </a:p>
        </p:txBody>
      </p:sp>
      <p:sp>
        <p:nvSpPr>
          <p:cNvPr id="14" name="Google Shape;14;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C28A8D"/>
                </a:solidFill>
                <a:latin typeface="+mn-lt"/>
                <a:ea typeface="Calibri"/>
                <a:cs typeface="Calibri"/>
                <a:sym typeface="Calibri"/>
              </a:defRPr>
            </a:lvl1pPr>
            <a:lvl2pPr marL="0" marR="0" lvl="1" indent="0" algn="r" rtl="0">
              <a:spcBef>
                <a:spcPts val="0"/>
              </a:spcBef>
              <a:spcAft>
                <a:spcPts val="0"/>
              </a:spcAft>
              <a:buNone/>
              <a:defRPr sz="1200" b="0" i="0" u="none" strike="noStrike" cap="none">
                <a:solidFill>
                  <a:srgbClr val="C28A8D"/>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C28A8D"/>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C28A8D"/>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C28A8D"/>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C28A8D"/>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C28A8D"/>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C28A8D"/>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C28A8D"/>
                </a:solidFill>
                <a:latin typeface="Calibri"/>
                <a:ea typeface="Calibri"/>
                <a:cs typeface="Calibri"/>
                <a:sym typeface="Calibri"/>
              </a:defRPr>
            </a:lvl9pPr>
          </a:lstStyle>
          <a:p>
            <a:fld id="{00000000-1234-1234-1234-123412341234}" type="slidenum">
              <a:rPr lang="en-US" smtClean="0"/>
              <a:pPr/>
              <a:t>‹#›</a:t>
            </a:fld>
            <a:endParaRPr lang="en-US"/>
          </a:p>
        </p:txBody>
      </p:sp>
      <p:pic>
        <p:nvPicPr>
          <p:cNvPr id="3" name="Picture 2">
            <a:extLst>
              <a:ext uri="{FF2B5EF4-FFF2-40B4-BE49-F238E27FC236}">
                <a16:creationId xmlns:a16="http://schemas.microsoft.com/office/drawing/2014/main" id="{EF4DE2DB-B5C7-3646-AAF5-E5579B29C5E8}"/>
              </a:ext>
            </a:extLst>
          </p:cNvPr>
          <p:cNvPicPr>
            <a:picLocks noChangeAspect="1"/>
          </p:cNvPicPr>
          <p:nvPr userDrawn="1"/>
        </p:nvPicPr>
        <p:blipFill>
          <a:blip r:embed="rId14"/>
          <a:stretch>
            <a:fillRect/>
          </a:stretch>
        </p:blipFill>
        <p:spPr>
          <a:xfrm>
            <a:off x="1364984" y="67461"/>
            <a:ext cx="876067" cy="917994"/>
          </a:xfrm>
          <a:prstGeom prst="rect">
            <a:avLst/>
          </a:prstGeom>
        </p:spPr>
      </p:pic>
      <p:sp>
        <p:nvSpPr>
          <p:cNvPr id="9" name="Rectangle 8">
            <a:extLst>
              <a:ext uri="{FF2B5EF4-FFF2-40B4-BE49-F238E27FC236}">
                <a16:creationId xmlns:a16="http://schemas.microsoft.com/office/drawing/2014/main" id="{D82F1960-D489-DA4C-BC74-FE46A7060D5D}"/>
              </a:ext>
            </a:extLst>
          </p:cNvPr>
          <p:cNvSpPr/>
          <p:nvPr userDrawn="1"/>
        </p:nvSpPr>
        <p:spPr>
          <a:xfrm flipV="1">
            <a:off x="391261" y="9558"/>
            <a:ext cx="87606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00" b="1" i="0" u="none" strike="noStrike" cap="none">
          <a:solidFill>
            <a:srgbClr val="000000"/>
          </a:solidFill>
          <a:latin typeface="+mn-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00" b="0" i="0" u="none" strike="noStrike" cap="none">
          <a:solidFill>
            <a:srgbClr val="000000"/>
          </a:solidFill>
          <a:latin typeface="+mn-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cid:6551962b-88f2-4201-ac01-f740b89b98ad@apcprd04.prod.outlook.com" TargetMode="External"/><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17.jpg"/><Relationship Id="rId10" Type="http://schemas.openxmlformats.org/officeDocument/2006/relationships/image" Target="../media/image21.jpeg"/><Relationship Id="rId4" Type="http://schemas.openxmlformats.org/officeDocument/2006/relationships/image" Target="../media/image16.jpe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hyperlink" Target="mailto:ecode.vietnam@gmail.com" TargetMode="External"/><Relationship Id="rId3" Type="http://schemas.openxmlformats.org/officeDocument/2006/relationships/hyperlink" Target="mailto:info@srd.org.vn" TargetMode="External"/><Relationship Id="rId7"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hyperlink" Target="http://www.srd.org.v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body" idx="1"/>
          </p:nvPr>
        </p:nvSpPr>
        <p:spPr>
          <a:xfrm>
            <a:off x="457200" y="1066800"/>
            <a:ext cx="8229600" cy="50593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000"/>
              <a:buNone/>
            </a:pPr>
            <a:endParaRPr sz="2000" b="1">
              <a:solidFill>
                <a:srgbClr val="002060"/>
              </a:solidFill>
              <a:latin typeface="Candara"/>
              <a:ea typeface="Candara"/>
              <a:cs typeface="Candara"/>
              <a:sym typeface="Candara"/>
            </a:endParaRPr>
          </a:p>
          <a:p>
            <a:pPr marL="342900" lvl="0" indent="-342900" algn="l" rtl="0">
              <a:spcBef>
                <a:spcPts val="400"/>
              </a:spcBef>
              <a:spcAft>
                <a:spcPts val="0"/>
              </a:spcAft>
              <a:buClr>
                <a:schemeClr val="dk1"/>
              </a:buClr>
              <a:buSzPts val="2000"/>
              <a:buNone/>
            </a:pPr>
            <a:endParaRPr sz="2000" b="1">
              <a:solidFill>
                <a:srgbClr val="002060"/>
              </a:solidFill>
              <a:latin typeface="Candara"/>
              <a:ea typeface="Candara"/>
              <a:cs typeface="Candara"/>
              <a:sym typeface="Candara"/>
            </a:endParaRPr>
          </a:p>
          <a:p>
            <a:pPr marL="342900" lvl="0" indent="-342900" algn="l" rtl="0">
              <a:spcBef>
                <a:spcPts val="400"/>
              </a:spcBef>
              <a:spcAft>
                <a:spcPts val="0"/>
              </a:spcAft>
              <a:buClr>
                <a:schemeClr val="dk1"/>
              </a:buClr>
              <a:buSzPts val="2000"/>
              <a:buNone/>
            </a:pPr>
            <a:endParaRPr sz="2000" b="1">
              <a:solidFill>
                <a:srgbClr val="002060"/>
              </a:solidFill>
              <a:latin typeface="Candara"/>
              <a:ea typeface="Candara"/>
              <a:cs typeface="Candara"/>
              <a:sym typeface="Candara"/>
            </a:endParaRPr>
          </a:p>
          <a:p>
            <a:pPr marL="342900" lvl="0" indent="-342900" algn="l" rtl="0">
              <a:spcBef>
                <a:spcPts val="400"/>
              </a:spcBef>
              <a:spcAft>
                <a:spcPts val="0"/>
              </a:spcAft>
              <a:buClr>
                <a:schemeClr val="dk1"/>
              </a:buClr>
              <a:buSzPts val="2000"/>
              <a:buNone/>
            </a:pPr>
            <a:endParaRPr sz="2000">
              <a:solidFill>
                <a:srgbClr val="002060"/>
              </a:solidFill>
              <a:latin typeface="Candara"/>
              <a:ea typeface="Candara"/>
              <a:cs typeface="Candara"/>
              <a:sym typeface="Candara"/>
            </a:endParaRPr>
          </a:p>
          <a:p>
            <a:pPr marL="342900" lvl="0" indent="-215900" algn="l" rtl="0">
              <a:spcBef>
                <a:spcPts val="400"/>
              </a:spcBef>
              <a:spcAft>
                <a:spcPts val="0"/>
              </a:spcAft>
              <a:buClr>
                <a:schemeClr val="dk1"/>
              </a:buClr>
              <a:buSzPts val="2000"/>
              <a:buNone/>
            </a:pPr>
            <a:endParaRPr sz="2000" b="1" i="1">
              <a:latin typeface="Candara"/>
              <a:ea typeface="Candara"/>
              <a:cs typeface="Candara"/>
              <a:sym typeface="Candara"/>
            </a:endParaRPr>
          </a:p>
        </p:txBody>
      </p:sp>
      <p:sp>
        <p:nvSpPr>
          <p:cNvPr id="90" name="Google Shape;90;p1"/>
          <p:cNvSpPr txBox="1">
            <a:spLocks noGrp="1"/>
          </p:cNvSpPr>
          <p:nvPr>
            <p:ph type="title"/>
          </p:nvPr>
        </p:nvSpPr>
        <p:spPr>
          <a:xfrm>
            <a:off x="99350" y="1050731"/>
            <a:ext cx="8882604" cy="5059362"/>
          </a:xfrm>
          <a:prstGeom prst="rect">
            <a:avLst/>
          </a:prstGeom>
          <a:solidFill>
            <a:schemeClr val="lt1"/>
          </a:solidFill>
          <a:ln>
            <a:noFill/>
          </a:ln>
        </p:spPr>
        <p:txBody>
          <a:bodyPr spcFirstLastPara="1" wrap="square" lIns="91425" tIns="45700" rIns="91425" bIns="45700" anchor="ctr" anchorCtr="0">
            <a:noAutofit/>
          </a:bodyPr>
          <a:lstStyle/>
          <a:p>
            <a:r>
              <a:rPr lang="en-US" sz="2800" b="1" dirty="0">
                <a:solidFill>
                  <a:srgbClr val="002060"/>
                </a:solidFill>
                <a:latin typeface="+mn-lt"/>
              </a:rPr>
              <a:t>Nature-based Solutions: </a:t>
            </a:r>
            <a:br>
              <a:rPr lang="en-US" sz="2800" b="1" dirty="0">
                <a:solidFill>
                  <a:srgbClr val="002060"/>
                </a:solidFill>
                <a:latin typeface="+mn-lt"/>
              </a:rPr>
            </a:br>
            <a:r>
              <a:rPr lang="en-US" sz="2800" dirty="0">
                <a:solidFill>
                  <a:schemeClr val="bg2"/>
                </a:solidFill>
              </a:rPr>
              <a:t>How to avoid land grabbing in the name of biodiversity?  </a:t>
            </a:r>
            <a:br>
              <a:rPr lang="en-US" sz="2800" dirty="0">
                <a:solidFill>
                  <a:schemeClr val="bg2"/>
                </a:solidFill>
              </a:rPr>
            </a:br>
            <a:r>
              <a:rPr lang="en-US" sz="2800" dirty="0">
                <a:solidFill>
                  <a:schemeClr val="bg2"/>
                </a:solidFill>
              </a:rPr>
              <a:t>EU </a:t>
            </a:r>
            <a:r>
              <a:rPr lang="en-US" sz="2800" dirty="0" err="1">
                <a:solidFill>
                  <a:schemeClr val="bg2"/>
                </a:solidFill>
              </a:rPr>
              <a:t>Webnar</a:t>
            </a:r>
            <a:r>
              <a:rPr lang="en-US" sz="2800" dirty="0">
                <a:solidFill>
                  <a:schemeClr val="bg2"/>
                </a:solidFill>
              </a:rPr>
              <a:t>, 12 October 2021</a:t>
            </a:r>
            <a:br>
              <a:rPr lang="en-US" sz="2800" dirty="0">
                <a:solidFill>
                  <a:schemeClr val="bg2"/>
                </a:solidFill>
              </a:rPr>
            </a:br>
            <a:br>
              <a:rPr lang="en-US" sz="2800" dirty="0"/>
            </a:br>
            <a:r>
              <a:rPr lang="en-US" sz="2400" b="1" dirty="0">
                <a:latin typeface="+mn-lt"/>
              </a:rPr>
              <a:t>PERSPECTIVES FROM CIVIL SOCIETY ORGANIZATIONS</a:t>
            </a:r>
            <a:br>
              <a:rPr lang="en-US" sz="2800" b="1" dirty="0">
                <a:solidFill>
                  <a:srgbClr val="002060"/>
                </a:solidFill>
                <a:latin typeface="+mn-lt"/>
              </a:rPr>
            </a:br>
            <a:r>
              <a:rPr lang="en-US" sz="2800" b="1" dirty="0">
                <a:latin typeface="+mn-lt"/>
              </a:rPr>
              <a:t>Vietnam</a:t>
            </a:r>
            <a:br>
              <a:rPr lang="en-US" sz="2400" b="1" dirty="0">
                <a:solidFill>
                  <a:srgbClr val="002060"/>
                </a:solidFill>
              </a:rPr>
            </a:br>
            <a:br>
              <a:rPr lang="en-US" sz="2400" b="1" dirty="0">
                <a:solidFill>
                  <a:srgbClr val="002060"/>
                </a:solidFill>
              </a:rPr>
            </a:br>
            <a:r>
              <a:rPr lang="en-US" sz="2400" b="1" dirty="0">
                <a:solidFill>
                  <a:srgbClr val="002060"/>
                </a:solidFill>
              </a:rPr>
              <a:t>Hoang </a:t>
            </a:r>
            <a:r>
              <a:rPr lang="en-US" sz="2400" b="1" dirty="0" err="1">
                <a:solidFill>
                  <a:srgbClr val="002060"/>
                </a:solidFill>
              </a:rPr>
              <a:t>Thi</a:t>
            </a:r>
            <a:r>
              <a:rPr lang="en-US" sz="2400" b="1" dirty="0">
                <a:solidFill>
                  <a:srgbClr val="002060"/>
                </a:solidFill>
              </a:rPr>
              <a:t> Ngoc Ha</a:t>
            </a:r>
            <a:br>
              <a:rPr lang="en-US" sz="2400" b="1" dirty="0">
                <a:solidFill>
                  <a:srgbClr val="002060"/>
                </a:solidFill>
              </a:rPr>
            </a:br>
            <a:r>
              <a:rPr lang="en-US" sz="2000" i="1" dirty="0">
                <a:solidFill>
                  <a:srgbClr val="002060"/>
                </a:solidFill>
                <a:latin typeface="+mn-lt"/>
              </a:rPr>
              <a:t>Center for Eco-Community Development (ECODE)</a:t>
            </a:r>
            <a:br>
              <a:rPr lang="en-US" sz="2000" i="1" dirty="0">
                <a:solidFill>
                  <a:srgbClr val="002060"/>
                </a:solidFill>
                <a:latin typeface="+mn-lt"/>
              </a:rPr>
            </a:br>
            <a:r>
              <a:rPr lang="en-US" sz="2400" b="1" dirty="0">
                <a:solidFill>
                  <a:srgbClr val="002060"/>
                </a:solidFill>
              </a:rPr>
              <a:t>Vu </a:t>
            </a:r>
            <a:r>
              <a:rPr lang="en-US" sz="2400" b="1" dirty="0" err="1">
                <a:solidFill>
                  <a:srgbClr val="002060"/>
                </a:solidFill>
              </a:rPr>
              <a:t>Thi</a:t>
            </a:r>
            <a:r>
              <a:rPr lang="en-US" sz="2400" b="1" dirty="0">
                <a:solidFill>
                  <a:srgbClr val="002060"/>
                </a:solidFill>
              </a:rPr>
              <a:t> </a:t>
            </a:r>
            <a:r>
              <a:rPr lang="en-US" sz="2400" b="1" dirty="0" err="1">
                <a:solidFill>
                  <a:srgbClr val="002060"/>
                </a:solidFill>
              </a:rPr>
              <a:t>Bich</a:t>
            </a:r>
            <a:r>
              <a:rPr lang="en-US" sz="2400" b="1" dirty="0">
                <a:solidFill>
                  <a:srgbClr val="002060"/>
                </a:solidFill>
              </a:rPr>
              <a:t> Hop</a:t>
            </a:r>
            <a:br>
              <a:rPr lang="en-US" sz="2400" b="1" dirty="0">
                <a:solidFill>
                  <a:srgbClr val="002060"/>
                </a:solidFill>
              </a:rPr>
            </a:br>
            <a:r>
              <a:rPr lang="en-US" sz="2400" i="1" dirty="0">
                <a:solidFill>
                  <a:srgbClr val="002060"/>
                </a:solidFill>
              </a:rPr>
              <a:t>Center for Sustainable Rural Development (SRD)</a:t>
            </a:r>
            <a:br>
              <a:rPr lang="en-US" sz="2400" b="1" dirty="0">
                <a:solidFill>
                  <a:srgbClr val="002060"/>
                </a:solidFill>
              </a:rPr>
            </a:br>
            <a:endParaRPr sz="2400" b="1" dirty="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6A62-C6DE-4231-A152-C024CA6C7906}"/>
              </a:ext>
            </a:extLst>
          </p:cNvPr>
          <p:cNvSpPr>
            <a:spLocks noGrp="1"/>
          </p:cNvSpPr>
          <p:nvPr>
            <p:ph type="title"/>
          </p:nvPr>
        </p:nvSpPr>
        <p:spPr>
          <a:xfrm>
            <a:off x="2444262" y="13812"/>
            <a:ext cx="6699738" cy="1143000"/>
          </a:xfrm>
        </p:spPr>
        <p:txBody>
          <a:bodyPr/>
          <a:lstStyle/>
          <a:p>
            <a:r>
              <a:rPr lang="en-US" sz="3200" b="1" dirty="0" err="1">
                <a:solidFill>
                  <a:schemeClr val="tx1"/>
                </a:solidFill>
                <a:latin typeface="+mn-lt"/>
                <a:ea typeface="Calibri"/>
                <a:cs typeface="Calibri"/>
                <a:sym typeface="Calibri"/>
              </a:rPr>
              <a:t>NbS</a:t>
            </a:r>
            <a:r>
              <a:rPr lang="en-US" sz="3200" b="1" dirty="0">
                <a:solidFill>
                  <a:schemeClr val="tx1"/>
                </a:solidFill>
                <a:latin typeface="+mn-lt"/>
                <a:ea typeface="Calibri"/>
                <a:cs typeface="Calibri"/>
                <a:sym typeface="Calibri"/>
              </a:rPr>
              <a:t> related practices </a:t>
            </a:r>
            <a:r>
              <a:rPr lang="en-US" sz="3200" b="1" dirty="0">
                <a:solidFill>
                  <a:schemeClr val="tx1"/>
                </a:solidFill>
                <a:latin typeface="Arial" panose="020B0604020202020204" pitchFamily="34" charset="0"/>
                <a:cs typeface="Arial" panose="020B0604020202020204" pitchFamily="34" charset="0"/>
              </a:rPr>
              <a:t>in Vietnam </a:t>
            </a:r>
            <a:br>
              <a:rPr lang="en-US" sz="3200" b="1" dirty="0">
                <a:solidFill>
                  <a:schemeClr val="tx1"/>
                </a:solidFill>
                <a:latin typeface="Arial" panose="020B0604020202020204" pitchFamily="34" charset="0"/>
                <a:cs typeface="Arial" panose="020B0604020202020204" pitchFamily="34" charset="0"/>
              </a:rPr>
            </a:br>
            <a:r>
              <a:rPr lang="en-US" sz="2600" b="1" i="1" dirty="0">
                <a:solidFill>
                  <a:srgbClr val="002060"/>
                </a:solidFill>
                <a:latin typeface="Arial" panose="020B0604020202020204" pitchFamily="34" charset="0"/>
                <a:cs typeface="Arial" panose="020B0604020202020204" pitchFamily="34" charset="0"/>
              </a:rPr>
              <a:t>(The experience of SRD)</a:t>
            </a:r>
            <a:endParaRPr lang="en-US" sz="2600" i="1" dirty="0">
              <a:solidFill>
                <a:srgbClr val="002060"/>
              </a:solidFill>
            </a:endParaRPr>
          </a:p>
        </p:txBody>
      </p:sp>
      <p:sp>
        <p:nvSpPr>
          <p:cNvPr id="9" name="Google Shape;237;p20">
            <a:extLst>
              <a:ext uri="{FF2B5EF4-FFF2-40B4-BE49-F238E27FC236}">
                <a16:creationId xmlns:a16="http://schemas.microsoft.com/office/drawing/2014/main" id="{BAD2EE73-11A0-4ECE-A7DD-A5A98B2AA46E}"/>
              </a:ext>
            </a:extLst>
          </p:cNvPr>
          <p:cNvSpPr txBox="1">
            <a:spLocks/>
          </p:cNvSpPr>
          <p:nvPr/>
        </p:nvSpPr>
        <p:spPr>
          <a:xfrm>
            <a:off x="76615" y="1213886"/>
            <a:ext cx="3033283" cy="90338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00" b="0" i="0" u="none" strike="noStrike" cap="none">
                <a:solidFill>
                  <a:srgbClr val="000000"/>
                </a:solidFill>
                <a:latin typeface="+mn-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2100"/>
              </a:lnSpc>
            </a:pPr>
            <a:r>
              <a:rPr lang="en-US" sz="1600" dirty="0">
                <a:solidFill>
                  <a:srgbClr val="002060"/>
                </a:solidFill>
                <a:cs typeface="Times New Roman" panose="02020603050405020304" pitchFamily="18" charset="0"/>
              </a:rPr>
              <a:t>Promoting the use of manure and compost &amp; IPM for cultivation</a:t>
            </a:r>
            <a:endParaRPr lang="en-ID" sz="1600" dirty="0">
              <a:solidFill>
                <a:srgbClr val="002060"/>
              </a:solidFill>
              <a:cs typeface="Times New Roman" panose="02020603050405020304" pitchFamily="18" charset="0"/>
            </a:endParaRPr>
          </a:p>
        </p:txBody>
      </p:sp>
      <p:pic>
        <p:nvPicPr>
          <p:cNvPr id="10" name="Picture 9">
            <a:extLst>
              <a:ext uri="{FF2B5EF4-FFF2-40B4-BE49-F238E27FC236}">
                <a16:creationId xmlns:a16="http://schemas.microsoft.com/office/drawing/2014/main" id="{C0E7E511-B78B-4E10-88EB-B001DCE237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2966" y="3624777"/>
            <a:ext cx="2372337" cy="1394783"/>
          </a:xfrm>
          <a:prstGeom prst="rect">
            <a:avLst/>
          </a:prstGeom>
        </p:spPr>
      </p:pic>
      <p:pic>
        <p:nvPicPr>
          <p:cNvPr id="11" name="Picture 10">
            <a:extLst>
              <a:ext uri="{FF2B5EF4-FFF2-40B4-BE49-F238E27FC236}">
                <a16:creationId xmlns:a16="http://schemas.microsoft.com/office/drawing/2014/main" id="{789F30A0-6C81-4239-9F20-0E299E3C0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333" y="3689690"/>
            <a:ext cx="2543686" cy="1394782"/>
          </a:xfrm>
          <a:prstGeom prst="rect">
            <a:avLst/>
          </a:prstGeom>
        </p:spPr>
      </p:pic>
      <p:pic>
        <p:nvPicPr>
          <p:cNvPr id="13" name="Picture 12">
            <a:extLst>
              <a:ext uri="{FF2B5EF4-FFF2-40B4-BE49-F238E27FC236}">
                <a16:creationId xmlns:a16="http://schemas.microsoft.com/office/drawing/2014/main" id="{B69279C8-713F-432B-9C58-C8080EDAA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59" y="5112810"/>
            <a:ext cx="2543685" cy="1587925"/>
          </a:xfrm>
          <a:prstGeom prst="rect">
            <a:avLst/>
          </a:prstGeom>
        </p:spPr>
      </p:pic>
      <p:pic>
        <p:nvPicPr>
          <p:cNvPr id="15" name="Picture 14" descr="A group of people standing outside&#10;&#10;Description automatically generated with medium confidence">
            <a:extLst>
              <a:ext uri="{FF2B5EF4-FFF2-40B4-BE49-F238E27FC236}">
                <a16:creationId xmlns:a16="http://schemas.microsoft.com/office/drawing/2014/main" id="{D894A5B0-8A17-4CAA-A868-7AB9517ED8A2}"/>
              </a:ext>
            </a:extLst>
          </p:cNvPr>
          <p:cNvPicPr>
            <a:picLocks noChangeAspect="1"/>
          </p:cNvPicPr>
          <p:nvPr/>
        </p:nvPicPr>
        <p:blipFill>
          <a:blip r:embed="rId5"/>
          <a:stretch>
            <a:fillRect/>
          </a:stretch>
        </p:blipFill>
        <p:spPr>
          <a:xfrm flipH="1">
            <a:off x="298815" y="2083575"/>
            <a:ext cx="2543685" cy="1563322"/>
          </a:xfrm>
          <a:prstGeom prst="rect">
            <a:avLst/>
          </a:prstGeom>
        </p:spPr>
      </p:pic>
      <p:sp>
        <p:nvSpPr>
          <p:cNvPr id="16" name="Google Shape;237;p20">
            <a:extLst>
              <a:ext uri="{FF2B5EF4-FFF2-40B4-BE49-F238E27FC236}">
                <a16:creationId xmlns:a16="http://schemas.microsoft.com/office/drawing/2014/main" id="{AA5A382A-FB74-4C8C-8315-2CF3576D6477}"/>
              </a:ext>
            </a:extLst>
          </p:cNvPr>
          <p:cNvSpPr txBox="1">
            <a:spLocks/>
          </p:cNvSpPr>
          <p:nvPr/>
        </p:nvSpPr>
        <p:spPr>
          <a:xfrm>
            <a:off x="2942287" y="1232066"/>
            <a:ext cx="2999099" cy="90338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00" b="0" i="0" u="none" strike="noStrike" cap="none">
                <a:solidFill>
                  <a:srgbClr val="000000"/>
                </a:solidFill>
                <a:latin typeface="+mn-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2100"/>
              </a:lnSpc>
            </a:pPr>
            <a:r>
              <a:rPr lang="en-ID" sz="1600" dirty="0">
                <a:solidFill>
                  <a:srgbClr val="002060"/>
                </a:solidFill>
                <a:cs typeface="Times New Roman" panose="02020603050405020304" pitchFamily="18" charset="0"/>
              </a:rPr>
              <a:t>Rehabilitating and using the indigenous crops and trees</a:t>
            </a:r>
          </a:p>
        </p:txBody>
      </p:sp>
      <p:pic>
        <p:nvPicPr>
          <p:cNvPr id="18" name="Picture 17">
            <a:extLst>
              <a:ext uri="{FF2B5EF4-FFF2-40B4-BE49-F238E27FC236}">
                <a16:creationId xmlns:a16="http://schemas.microsoft.com/office/drawing/2014/main" id="{316DAF37-2D22-467B-BB25-E0EA12F0FE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1295" y="2044622"/>
            <a:ext cx="2372337" cy="1502697"/>
          </a:xfrm>
          <a:prstGeom prst="rect">
            <a:avLst/>
          </a:prstGeom>
        </p:spPr>
      </p:pic>
      <p:pic>
        <p:nvPicPr>
          <p:cNvPr id="20" name="Picture 19" descr="A picture containing outdoor, plant, leaf&#10;&#10;Description automatically generated">
            <a:extLst>
              <a:ext uri="{FF2B5EF4-FFF2-40B4-BE49-F238E27FC236}">
                <a16:creationId xmlns:a16="http://schemas.microsoft.com/office/drawing/2014/main" id="{6B7461A0-BA08-4F53-9AA2-2B5840600932}"/>
              </a:ext>
            </a:extLst>
          </p:cNvPr>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3289114" y="5056191"/>
            <a:ext cx="2380642" cy="1653913"/>
          </a:xfrm>
          <a:prstGeom prst="rect">
            <a:avLst/>
          </a:prstGeom>
          <a:noFill/>
          <a:ln>
            <a:noFill/>
          </a:ln>
        </p:spPr>
      </p:pic>
      <p:sp>
        <p:nvSpPr>
          <p:cNvPr id="22" name="Google Shape;237;p20">
            <a:extLst>
              <a:ext uri="{FF2B5EF4-FFF2-40B4-BE49-F238E27FC236}">
                <a16:creationId xmlns:a16="http://schemas.microsoft.com/office/drawing/2014/main" id="{0B3015ED-D7BA-4378-BC84-3AEC098962E7}"/>
              </a:ext>
            </a:extLst>
          </p:cNvPr>
          <p:cNvSpPr txBox="1">
            <a:spLocks/>
          </p:cNvSpPr>
          <p:nvPr/>
        </p:nvSpPr>
        <p:spPr>
          <a:xfrm>
            <a:off x="5941386" y="4312915"/>
            <a:ext cx="3053857" cy="9332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00" b="0" i="0" u="none" strike="noStrike" cap="none">
                <a:solidFill>
                  <a:srgbClr val="000000"/>
                </a:solidFill>
                <a:latin typeface="+mn-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2100"/>
              </a:lnSpc>
            </a:pPr>
            <a:r>
              <a:rPr lang="en-US" sz="1600" dirty="0">
                <a:solidFill>
                  <a:srgbClr val="002060"/>
                </a:solidFill>
                <a:cs typeface="Times New Roman" panose="02020603050405020304" pitchFamily="18" charset="0"/>
              </a:rPr>
              <a:t>Promoting the use of crop by-products for feeding animals</a:t>
            </a:r>
          </a:p>
        </p:txBody>
      </p:sp>
      <p:pic>
        <p:nvPicPr>
          <p:cNvPr id="27" name="Picture 26">
            <a:extLst>
              <a:ext uri="{FF2B5EF4-FFF2-40B4-BE49-F238E27FC236}">
                <a16:creationId xmlns:a16="http://schemas.microsoft.com/office/drawing/2014/main" id="{BEF5E7A3-BD5E-425C-B734-3F583FD033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8394" y="4977421"/>
            <a:ext cx="2577139" cy="1723314"/>
          </a:xfrm>
          <a:prstGeom prst="rect">
            <a:avLst/>
          </a:prstGeom>
        </p:spPr>
      </p:pic>
      <p:sp>
        <p:nvSpPr>
          <p:cNvPr id="14" name="Google Shape;237;p20">
            <a:extLst>
              <a:ext uri="{FF2B5EF4-FFF2-40B4-BE49-F238E27FC236}">
                <a16:creationId xmlns:a16="http://schemas.microsoft.com/office/drawing/2014/main" id="{431D2EA0-F939-411B-9999-0CA2E1DA9775}"/>
              </a:ext>
            </a:extLst>
          </p:cNvPr>
          <p:cNvSpPr txBox="1">
            <a:spLocks/>
          </p:cNvSpPr>
          <p:nvPr/>
        </p:nvSpPr>
        <p:spPr>
          <a:xfrm>
            <a:off x="6138990" y="1114197"/>
            <a:ext cx="2834125" cy="90338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00" b="0" i="0" u="none" strike="noStrike" cap="none">
                <a:solidFill>
                  <a:srgbClr val="000000"/>
                </a:solidFill>
                <a:latin typeface="+mn-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2100"/>
              </a:lnSpc>
            </a:pPr>
            <a:r>
              <a:rPr lang="en-ID" sz="1600" dirty="0">
                <a:solidFill>
                  <a:srgbClr val="002060"/>
                </a:solidFill>
                <a:cs typeface="Times New Roman" panose="02020603050405020304" pitchFamily="18" charset="0"/>
              </a:rPr>
              <a:t>Developing </a:t>
            </a:r>
            <a:r>
              <a:rPr lang="en-ID" sz="1600" dirty="0" err="1">
                <a:solidFill>
                  <a:srgbClr val="002060"/>
                </a:solidFill>
                <a:cs typeface="Times New Roman" panose="02020603050405020304" pitchFamily="18" charset="0"/>
              </a:rPr>
              <a:t>agro</a:t>
            </a:r>
            <a:r>
              <a:rPr lang="en-ID" sz="1600" dirty="0">
                <a:solidFill>
                  <a:srgbClr val="002060"/>
                </a:solidFill>
                <a:cs typeface="Times New Roman" panose="02020603050405020304" pitchFamily="18" charset="0"/>
              </a:rPr>
              <a:t>-forestry &amp; native tree planting to reduce soil erosion &amp; drought</a:t>
            </a:r>
          </a:p>
        </p:txBody>
      </p:sp>
      <p:pic>
        <p:nvPicPr>
          <p:cNvPr id="1026" name="Picture 2">
            <a:extLst>
              <a:ext uri="{FF2B5EF4-FFF2-40B4-BE49-F238E27FC236}">
                <a16:creationId xmlns:a16="http://schemas.microsoft.com/office/drawing/2014/main" id="{FCA2D98D-B7CA-45B1-99C6-4D55F880B7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0234" y="2337849"/>
            <a:ext cx="1421785" cy="189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9C775279-70DF-49C1-96E2-FF5C8D4017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6560" y="2339411"/>
            <a:ext cx="1421786" cy="189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399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37;p20">
            <a:extLst>
              <a:ext uri="{FF2B5EF4-FFF2-40B4-BE49-F238E27FC236}">
                <a16:creationId xmlns:a16="http://schemas.microsoft.com/office/drawing/2014/main" id="{5D8AF648-A229-FA4E-8E42-170FE5537D77}"/>
              </a:ext>
            </a:extLst>
          </p:cNvPr>
          <p:cNvSpPr txBox="1">
            <a:spLocks/>
          </p:cNvSpPr>
          <p:nvPr/>
        </p:nvSpPr>
        <p:spPr>
          <a:xfrm>
            <a:off x="252045" y="1282183"/>
            <a:ext cx="8682004" cy="5030694"/>
          </a:xfrm>
          <a:prstGeom prst="rect">
            <a:avLst/>
          </a:prstGeom>
          <a:solidFill>
            <a:schemeClr val="bg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00" b="0" i="0" u="none" strike="noStrike" cap="none">
                <a:solidFill>
                  <a:srgbClr val="000000"/>
                </a:solidFill>
                <a:latin typeface="+mn-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93700" indent="-393700" algn="just">
              <a:lnSpc>
                <a:spcPts val="2800"/>
              </a:lnSpc>
              <a:spcBef>
                <a:spcPts val="300"/>
              </a:spcBef>
              <a:spcAft>
                <a:spcPts val="300"/>
              </a:spcAft>
              <a:buFont typeface="Arial" panose="020B0604020202020204" pitchFamily="34" charset="0"/>
              <a:buChar char="•"/>
            </a:pPr>
            <a:r>
              <a:rPr lang="en-ID" sz="2000" dirty="0">
                <a:solidFill>
                  <a:srgbClr val="002060"/>
                </a:solidFill>
                <a:latin typeface="Arial" panose="020B0604020202020204" pitchFamily="34" charset="0"/>
              </a:rPr>
              <a:t>Using </a:t>
            </a:r>
            <a:r>
              <a:rPr lang="en-ID" sz="2000" dirty="0" err="1">
                <a:solidFill>
                  <a:srgbClr val="002060"/>
                </a:solidFill>
                <a:latin typeface="Arial" panose="020B0604020202020204" pitchFamily="34" charset="0"/>
              </a:rPr>
              <a:t>NbS</a:t>
            </a:r>
            <a:r>
              <a:rPr lang="en-ID" sz="2000" dirty="0">
                <a:solidFill>
                  <a:srgbClr val="002060"/>
                </a:solidFill>
                <a:latin typeface="Arial" panose="020B0604020202020204" pitchFamily="34" charset="0"/>
              </a:rPr>
              <a:t>, </a:t>
            </a:r>
            <a:r>
              <a:rPr lang="en-ID" sz="2000" dirty="0" err="1">
                <a:solidFill>
                  <a:srgbClr val="002060"/>
                </a:solidFill>
                <a:latin typeface="Arial" panose="020B0604020202020204" pitchFamily="34" charset="0"/>
              </a:rPr>
              <a:t>EbA</a:t>
            </a:r>
            <a:r>
              <a:rPr lang="en-ID" sz="2000" dirty="0">
                <a:solidFill>
                  <a:srgbClr val="002060"/>
                </a:solidFill>
                <a:latin typeface="Arial" panose="020B0604020202020204" pitchFamily="34" charset="0"/>
              </a:rPr>
              <a:t> to do economic profit activities: occupying land, destroying forests, privatizing common resources for companies (forests, land, water sources/ river, lake, sea)</a:t>
            </a:r>
          </a:p>
          <a:p>
            <a:pPr marL="393700" indent="-279400" algn="just">
              <a:lnSpc>
                <a:spcPts val="2800"/>
              </a:lnSpc>
              <a:spcBef>
                <a:spcPts val="300"/>
              </a:spcBef>
              <a:spcAft>
                <a:spcPts val="300"/>
              </a:spcAft>
              <a:buFont typeface="Arial" panose="020B0604020202020204" pitchFamily="34" charset="0"/>
              <a:buChar char="•"/>
            </a:pPr>
            <a:r>
              <a:rPr lang="en-ID" sz="2000" dirty="0">
                <a:solidFill>
                  <a:srgbClr val="002060"/>
                </a:solidFill>
                <a:latin typeface="Arial" panose="020B0604020202020204" pitchFamily="34" charset="0"/>
              </a:rPr>
              <a:t>Occupying forest land, nature conservation areas in the name of eco-tourism, eco-</a:t>
            </a:r>
            <a:r>
              <a:rPr lang="en-ID" sz="2000" dirty="0" err="1">
                <a:solidFill>
                  <a:srgbClr val="002060"/>
                </a:solidFill>
                <a:latin typeface="Arial" panose="020B0604020202020204" pitchFamily="34" charset="0"/>
              </a:rPr>
              <a:t>agro</a:t>
            </a:r>
            <a:r>
              <a:rPr lang="en-ID" sz="2000" dirty="0">
                <a:solidFill>
                  <a:srgbClr val="002060"/>
                </a:solidFill>
                <a:latin typeface="Arial" panose="020B0604020202020204" pitchFamily="34" charset="0"/>
              </a:rPr>
              <a:t>-forestry tourism in mountainous and coastal localities</a:t>
            </a:r>
          </a:p>
          <a:p>
            <a:pPr marL="393700" indent="-279400" algn="just">
              <a:lnSpc>
                <a:spcPts val="2800"/>
              </a:lnSpc>
              <a:spcBef>
                <a:spcPts val="300"/>
              </a:spcBef>
              <a:spcAft>
                <a:spcPts val="300"/>
              </a:spcAft>
              <a:buFont typeface="Arial" panose="020B0604020202020204" pitchFamily="34" charset="0"/>
              <a:buChar char="•"/>
            </a:pPr>
            <a:r>
              <a:rPr lang="en-ID" sz="2000" dirty="0">
                <a:solidFill>
                  <a:srgbClr val="002060"/>
                </a:solidFill>
                <a:latin typeface="Arial" panose="020B0604020202020204" pitchFamily="34" charset="0"/>
              </a:rPr>
              <a:t>Privatization of forest areas and reduces access to land and forest resources of local communities</a:t>
            </a:r>
          </a:p>
          <a:p>
            <a:pPr marL="400050" indent="-263525" algn="just">
              <a:lnSpc>
                <a:spcPts val="2800"/>
              </a:lnSpc>
              <a:spcBef>
                <a:spcPts val="300"/>
              </a:spcBef>
              <a:spcAft>
                <a:spcPts val="300"/>
              </a:spcAft>
              <a:buFont typeface="Arial" panose="020B0604020202020204" pitchFamily="34" charset="0"/>
              <a:buChar char="•"/>
            </a:pPr>
            <a:r>
              <a:rPr lang="en-ID" sz="2000" dirty="0">
                <a:solidFill>
                  <a:srgbClr val="002060"/>
                </a:solidFill>
                <a:latin typeface="Arial" panose="020B0604020202020204" pitchFamily="34" charset="0"/>
              </a:rPr>
              <a:t>The misconception that </a:t>
            </a:r>
            <a:r>
              <a:rPr lang="en-ID" sz="2000" dirty="0" err="1">
                <a:solidFill>
                  <a:srgbClr val="002060"/>
                </a:solidFill>
                <a:latin typeface="Arial" panose="020B0604020202020204" pitchFamily="34" charset="0"/>
              </a:rPr>
              <a:t>NbS</a:t>
            </a:r>
            <a:r>
              <a:rPr lang="en-ID" sz="2000" dirty="0">
                <a:solidFill>
                  <a:srgbClr val="002060"/>
                </a:solidFill>
                <a:latin typeface="Arial" panose="020B0604020202020204" pitchFamily="34" charset="0"/>
              </a:rPr>
              <a:t> is a substitute for rapid phase-out of fossil fuels</a:t>
            </a:r>
          </a:p>
          <a:p>
            <a:pPr marL="400050" indent="-263525" algn="just">
              <a:lnSpc>
                <a:spcPts val="2800"/>
              </a:lnSpc>
              <a:spcBef>
                <a:spcPts val="300"/>
              </a:spcBef>
              <a:spcAft>
                <a:spcPts val="300"/>
              </a:spcAft>
              <a:buFont typeface="Arial" panose="020B0604020202020204" pitchFamily="34" charset="0"/>
              <a:buChar char="•"/>
            </a:pPr>
            <a:r>
              <a:rPr lang="en-ID" sz="2000" dirty="0">
                <a:solidFill>
                  <a:srgbClr val="002060"/>
                </a:solidFill>
                <a:latin typeface="Arial" panose="020B0604020202020204" pitchFamily="34" charset="0"/>
              </a:rPr>
              <a:t>No of incidences of natural forest illegal logging for timbers and land</a:t>
            </a:r>
          </a:p>
          <a:p>
            <a:pPr marL="400050" indent="-263525" algn="just">
              <a:lnSpc>
                <a:spcPts val="2800"/>
              </a:lnSpc>
              <a:spcBef>
                <a:spcPts val="300"/>
              </a:spcBef>
              <a:spcAft>
                <a:spcPts val="300"/>
              </a:spcAft>
              <a:buFont typeface="Arial" panose="020B0604020202020204" pitchFamily="34" charset="0"/>
              <a:buChar char="•"/>
            </a:pPr>
            <a:r>
              <a:rPr lang="en-ID" sz="2000" dirty="0">
                <a:solidFill>
                  <a:srgbClr val="002060"/>
                </a:solidFill>
                <a:latin typeface="Arial" panose="020B0604020202020204" pitchFamily="34" charset="0"/>
              </a:rPr>
              <a:t>Forest land conversion to other purposes (encroachment, agriculture expansion, ecotourism, infrastructure,…).</a:t>
            </a:r>
          </a:p>
        </p:txBody>
      </p:sp>
      <p:sp>
        <p:nvSpPr>
          <p:cNvPr id="4" name="Google Shape;238;p20">
            <a:extLst>
              <a:ext uri="{FF2B5EF4-FFF2-40B4-BE49-F238E27FC236}">
                <a16:creationId xmlns:a16="http://schemas.microsoft.com/office/drawing/2014/main" id="{398D9215-1637-474C-9DA3-DA5F459A0437}"/>
              </a:ext>
            </a:extLst>
          </p:cNvPr>
          <p:cNvSpPr txBox="1"/>
          <p:nvPr/>
        </p:nvSpPr>
        <p:spPr>
          <a:xfrm>
            <a:off x="2356338" y="336916"/>
            <a:ext cx="6348047" cy="892512"/>
          </a:xfrm>
          <a:prstGeom prst="rect">
            <a:avLst/>
          </a:prstGeom>
          <a:noFill/>
          <a:ln>
            <a:noFill/>
          </a:ln>
        </p:spPr>
        <p:txBody>
          <a:bodyPr spcFirstLastPara="1" wrap="square" lIns="91425" tIns="45700" rIns="91425" bIns="45700" anchor="t" anchorCtr="0">
            <a:spAutoFit/>
          </a:bodyPr>
          <a:lstStyle/>
          <a:p>
            <a:pPr algn="ctr"/>
            <a:r>
              <a:rPr lang="en-US" sz="2600" b="1" dirty="0">
                <a:solidFill>
                  <a:srgbClr val="002060"/>
                </a:solidFill>
                <a:latin typeface="Arial" panose="020B0604020202020204" pitchFamily="34" charset="0"/>
                <a:cs typeface="Arial" panose="020B0604020202020204" pitchFamily="34" charset="0"/>
              </a:rPr>
              <a:t>Concerns and potential risks from the application of </a:t>
            </a:r>
            <a:r>
              <a:rPr lang="en-US" sz="2600" b="1" dirty="0" err="1">
                <a:solidFill>
                  <a:srgbClr val="002060"/>
                </a:solidFill>
                <a:latin typeface="Arial" panose="020B0604020202020204" pitchFamily="34" charset="0"/>
                <a:cs typeface="Arial" panose="020B0604020202020204" pitchFamily="34" charset="0"/>
              </a:rPr>
              <a:t>NbS</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EbA</a:t>
            </a:r>
            <a:r>
              <a:rPr lang="en-US" sz="2600" b="1" dirty="0">
                <a:solidFill>
                  <a:srgbClr val="002060"/>
                </a:solidFill>
                <a:latin typeface="Arial" panose="020B0604020202020204" pitchFamily="34" charset="0"/>
                <a:cs typeface="Arial" panose="020B0604020202020204" pitchFamily="34" charset="0"/>
              </a:rPr>
              <a:t> in Vietnam</a:t>
            </a:r>
            <a:endParaRPr sz="2600" b="1" dirty="0">
              <a:solidFill>
                <a:srgbClr val="002060"/>
              </a:solidFill>
              <a:latin typeface="+mn-lt"/>
            </a:endParaRPr>
          </a:p>
        </p:txBody>
      </p:sp>
    </p:spTree>
    <p:extLst>
      <p:ext uri="{BB962C8B-B14F-4D97-AF65-F5344CB8AC3E}">
        <p14:creationId xmlns:p14="http://schemas.microsoft.com/office/powerpoint/2010/main" val="676424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2"/>
          <p:cNvSpPr txBox="1">
            <a:spLocks noGrp="1"/>
          </p:cNvSpPr>
          <p:nvPr>
            <p:ph type="title"/>
          </p:nvPr>
        </p:nvSpPr>
        <p:spPr>
          <a:xfrm>
            <a:off x="2441024" y="310666"/>
            <a:ext cx="5767754" cy="72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b="1" dirty="0">
                <a:solidFill>
                  <a:srgbClr val="002060"/>
                </a:solidFill>
                <a:latin typeface="+mj-lt"/>
              </a:rPr>
              <a:t>4. Key recommendations</a:t>
            </a:r>
            <a:endParaRPr sz="3200" dirty="0">
              <a:solidFill>
                <a:srgbClr val="002060"/>
              </a:solidFill>
              <a:latin typeface="+mj-lt"/>
            </a:endParaRPr>
          </a:p>
        </p:txBody>
      </p:sp>
      <p:sp>
        <p:nvSpPr>
          <p:cNvPr id="256" name="Google Shape;256;p22"/>
          <p:cNvSpPr txBox="1">
            <a:spLocks noGrp="1"/>
          </p:cNvSpPr>
          <p:nvPr>
            <p:ph type="body" idx="1"/>
          </p:nvPr>
        </p:nvSpPr>
        <p:spPr>
          <a:xfrm>
            <a:off x="76200" y="1400910"/>
            <a:ext cx="9067800" cy="4641172"/>
          </a:xfrm>
          <a:prstGeom prst="rect">
            <a:avLst/>
          </a:prstGeom>
          <a:solidFill>
            <a:schemeClr val="bg1"/>
          </a:solidFill>
          <a:ln>
            <a:noFill/>
          </a:ln>
        </p:spPr>
        <p:txBody>
          <a:bodyPr spcFirstLastPara="1" wrap="square" lIns="91425" tIns="45700" rIns="91425" bIns="45700" anchor="t" anchorCtr="0">
            <a:noAutofit/>
          </a:bodyPr>
          <a:lstStyle/>
          <a:p>
            <a:pPr marL="365125" indent="-250825">
              <a:lnSpc>
                <a:spcPts val="2900"/>
              </a:lnSpc>
              <a:spcAft>
                <a:spcPts val="600"/>
              </a:spcAft>
              <a:buFont typeface="Arial" panose="020B0604020202020204" pitchFamily="34" charset="0"/>
              <a:buChar char="•"/>
            </a:pPr>
            <a:r>
              <a:rPr lang="en-ID" sz="2400" dirty="0" err="1">
                <a:solidFill>
                  <a:srgbClr val="002060"/>
                </a:solidFill>
                <a:latin typeface="Arial" panose="020B0604020202020204" pitchFamily="34" charset="0"/>
                <a:cs typeface="Arial" panose="020B0604020202020204" pitchFamily="34" charset="0"/>
              </a:rPr>
              <a:t>NbS</a:t>
            </a:r>
            <a:r>
              <a:rPr lang="en-ID" sz="2400" dirty="0">
                <a:solidFill>
                  <a:srgbClr val="002060"/>
                </a:solidFill>
                <a:latin typeface="Arial" panose="020B0604020202020204" pitchFamily="34" charset="0"/>
                <a:cs typeface="Arial" panose="020B0604020202020204" pitchFamily="34" charset="0"/>
              </a:rPr>
              <a:t> should be clearly defined in the context of NDC and NAP</a:t>
            </a:r>
          </a:p>
          <a:p>
            <a:pPr marL="365125" indent="-250825">
              <a:lnSpc>
                <a:spcPts val="2900"/>
              </a:lnSpc>
              <a:spcAft>
                <a:spcPts val="600"/>
              </a:spcAft>
              <a:buFont typeface="Arial" panose="020B0604020202020204" pitchFamily="34" charset="0"/>
              <a:buChar char="•"/>
            </a:pPr>
            <a:r>
              <a:rPr lang="en-ID" sz="2400" dirty="0">
                <a:solidFill>
                  <a:srgbClr val="002060"/>
                </a:solidFill>
                <a:latin typeface="Arial" panose="020B0604020202020204" pitchFamily="34" charset="0"/>
                <a:cs typeface="Arial" panose="020B0604020202020204" pitchFamily="34" charset="0"/>
              </a:rPr>
              <a:t>Support for conducting evidence-based studies on the current state of </a:t>
            </a:r>
            <a:r>
              <a:rPr lang="en-ID" sz="2400" dirty="0" err="1">
                <a:solidFill>
                  <a:srgbClr val="002060"/>
                </a:solidFill>
                <a:latin typeface="Arial" panose="020B0604020202020204" pitchFamily="34" charset="0"/>
                <a:cs typeface="Arial" panose="020B0604020202020204" pitchFamily="34" charset="0"/>
              </a:rPr>
              <a:t>NbS</a:t>
            </a:r>
            <a:r>
              <a:rPr lang="en-ID" sz="2400" dirty="0">
                <a:solidFill>
                  <a:srgbClr val="002060"/>
                </a:solidFill>
                <a:latin typeface="Arial" panose="020B0604020202020204" pitchFamily="34" charset="0"/>
                <a:cs typeface="Arial" panose="020B0604020202020204" pitchFamily="34" charset="0"/>
              </a:rPr>
              <a:t> in Vietnam (focus on good practices and land-grabbing under the name of conservation)</a:t>
            </a:r>
          </a:p>
          <a:p>
            <a:pPr marL="365125" indent="-250825">
              <a:lnSpc>
                <a:spcPts val="2900"/>
              </a:lnSpc>
              <a:spcAft>
                <a:spcPts val="600"/>
              </a:spcAft>
              <a:buFont typeface="Arial" panose="020B0604020202020204" pitchFamily="34" charset="0"/>
              <a:buChar char="•"/>
            </a:pPr>
            <a:r>
              <a:rPr lang="en-ID" sz="2400" dirty="0">
                <a:solidFill>
                  <a:srgbClr val="002060"/>
                </a:solidFill>
                <a:latin typeface="Arial" panose="020B0604020202020204" pitchFamily="34" charset="0"/>
                <a:cs typeface="Arial" panose="020B0604020202020204" pitchFamily="34" charset="0"/>
              </a:rPr>
              <a:t>Strengthen communication and training on </a:t>
            </a:r>
            <a:r>
              <a:rPr lang="en-ID" sz="2400" dirty="0" err="1">
                <a:solidFill>
                  <a:srgbClr val="002060"/>
                </a:solidFill>
                <a:latin typeface="Arial" panose="020B0604020202020204" pitchFamily="34" charset="0"/>
                <a:cs typeface="Arial" panose="020B0604020202020204" pitchFamily="34" charset="0"/>
              </a:rPr>
              <a:t>NbS</a:t>
            </a:r>
            <a:r>
              <a:rPr lang="en-ID" sz="2400" dirty="0">
                <a:solidFill>
                  <a:srgbClr val="002060"/>
                </a:solidFill>
                <a:latin typeface="Arial" panose="020B0604020202020204" pitchFamily="34" charset="0"/>
                <a:cs typeface="Arial" panose="020B0604020202020204" pitchFamily="34" charset="0"/>
              </a:rPr>
              <a:t>, </a:t>
            </a:r>
            <a:r>
              <a:rPr lang="en-ID" sz="2400" dirty="0" err="1">
                <a:solidFill>
                  <a:srgbClr val="002060"/>
                </a:solidFill>
                <a:latin typeface="Arial" panose="020B0604020202020204" pitchFamily="34" charset="0"/>
                <a:cs typeface="Arial" panose="020B0604020202020204" pitchFamily="34" charset="0"/>
              </a:rPr>
              <a:t>EbA</a:t>
            </a:r>
            <a:r>
              <a:rPr lang="en-ID" sz="2400" dirty="0">
                <a:solidFill>
                  <a:srgbClr val="002060"/>
                </a:solidFill>
                <a:latin typeface="Arial" panose="020B0604020202020204" pitchFamily="34" charset="0"/>
                <a:cs typeface="Arial" panose="020B0604020202020204" pitchFamily="34" charset="0"/>
              </a:rPr>
              <a:t> and proper use of </a:t>
            </a:r>
            <a:r>
              <a:rPr lang="en-ID" sz="2400" dirty="0" err="1">
                <a:solidFill>
                  <a:srgbClr val="002060"/>
                </a:solidFill>
                <a:latin typeface="Arial" panose="020B0604020202020204" pitchFamily="34" charset="0"/>
                <a:cs typeface="Arial" panose="020B0604020202020204" pitchFamily="34" charset="0"/>
              </a:rPr>
              <a:t>NbS</a:t>
            </a:r>
            <a:r>
              <a:rPr lang="en-ID" sz="2400" dirty="0">
                <a:solidFill>
                  <a:srgbClr val="002060"/>
                </a:solidFill>
                <a:latin typeface="Arial" panose="020B0604020202020204" pitchFamily="34" charset="0"/>
                <a:cs typeface="Arial" panose="020B0604020202020204" pitchFamily="34" charset="0"/>
              </a:rPr>
              <a:t>  in the implementation of economic growth</a:t>
            </a:r>
          </a:p>
          <a:p>
            <a:pPr marL="365125" indent="-250825">
              <a:lnSpc>
                <a:spcPts val="2900"/>
              </a:lnSpc>
              <a:spcAft>
                <a:spcPts val="600"/>
              </a:spcAft>
              <a:buFont typeface="Arial" panose="020B0604020202020204" pitchFamily="34" charset="0"/>
              <a:buChar char="•"/>
            </a:pPr>
            <a:r>
              <a:rPr lang="en-ID" sz="2400" dirty="0" err="1">
                <a:solidFill>
                  <a:srgbClr val="002060"/>
                </a:solidFill>
                <a:latin typeface="Arial" panose="020B0604020202020204" pitchFamily="34" charset="0"/>
                <a:cs typeface="Arial" panose="020B0604020202020204" pitchFamily="34" charset="0"/>
              </a:rPr>
              <a:t>NbS</a:t>
            </a:r>
            <a:r>
              <a:rPr lang="en-ID" sz="2400" dirty="0">
                <a:solidFill>
                  <a:srgbClr val="002060"/>
                </a:solidFill>
                <a:latin typeface="Arial" panose="020B0604020202020204" pitchFamily="34" charset="0"/>
                <a:cs typeface="Arial" panose="020B0604020202020204" pitchFamily="34" charset="0"/>
              </a:rPr>
              <a:t> must contribute directly to co-benefits for human wellbeing at the national and local level </a:t>
            </a:r>
          </a:p>
          <a:p>
            <a:pPr marL="365125" indent="-250825">
              <a:lnSpc>
                <a:spcPts val="2900"/>
              </a:lnSpc>
              <a:spcAft>
                <a:spcPts val="600"/>
              </a:spcAft>
              <a:buFont typeface="Arial" panose="020B0604020202020204" pitchFamily="34" charset="0"/>
              <a:buChar char="•"/>
            </a:pPr>
            <a:r>
              <a:rPr lang="en-ID" sz="2400" dirty="0">
                <a:solidFill>
                  <a:srgbClr val="002060"/>
                </a:solidFill>
                <a:latin typeface="Arial" panose="020B0604020202020204" pitchFamily="34" charset="0"/>
                <a:cs typeface="Arial" panose="020B0604020202020204" pitchFamily="34" charset="0"/>
              </a:rPr>
              <a:t>Strengthen the capacity of CSO, local governments and communities on </a:t>
            </a:r>
            <a:r>
              <a:rPr lang="en-ID" sz="2400" dirty="0" err="1">
                <a:solidFill>
                  <a:srgbClr val="002060"/>
                </a:solidFill>
                <a:latin typeface="Arial" panose="020B0604020202020204" pitchFamily="34" charset="0"/>
                <a:cs typeface="Arial" panose="020B0604020202020204" pitchFamily="34" charset="0"/>
              </a:rPr>
              <a:t>NbS</a:t>
            </a:r>
            <a:r>
              <a:rPr lang="en-ID" sz="2400" dirty="0">
                <a:solidFill>
                  <a:srgbClr val="002060"/>
                </a:solidFill>
                <a:latin typeface="Arial" panose="020B0604020202020204" pitchFamily="34" charset="0"/>
                <a:cs typeface="Arial" panose="020B0604020202020204" pitchFamily="34" charset="0"/>
              </a:rPr>
              <a:t>, </a:t>
            </a:r>
            <a:r>
              <a:rPr lang="en-ID" sz="2400" dirty="0" err="1">
                <a:solidFill>
                  <a:srgbClr val="002060"/>
                </a:solidFill>
                <a:latin typeface="Arial" panose="020B0604020202020204" pitchFamily="34" charset="0"/>
                <a:cs typeface="Arial" panose="020B0604020202020204" pitchFamily="34" charset="0"/>
              </a:rPr>
              <a:t>EbA</a:t>
            </a:r>
            <a:r>
              <a:rPr lang="en-ID" sz="2400" dirty="0">
                <a:solidFill>
                  <a:srgbClr val="002060"/>
                </a:solidFill>
                <a:latin typeface="Arial" panose="020B0604020202020204" pitchFamily="34" charset="0"/>
                <a:cs typeface="Arial" panose="020B0604020202020204" pitchFamily="34" charset="0"/>
              </a:rPr>
              <a:t> implementation and M&amp;E</a:t>
            </a:r>
            <a:r>
              <a:rPr lang="en-ID" sz="2500" dirty="0">
                <a:solidFill>
                  <a:srgbClr val="002060"/>
                </a:solidFill>
                <a:latin typeface="Arial" panose="020B0604020202020204" pitchFamily="34" charset="0"/>
                <a:cs typeface="Arial" panose="020B0604020202020204" pitchFamily="34" charset="0"/>
              </a:rPr>
              <a:t>.</a:t>
            </a:r>
          </a:p>
          <a:p>
            <a:pPr>
              <a:lnSpc>
                <a:spcPts val="2800"/>
              </a:lnSpc>
              <a:buFont typeface="Wingdings" panose="05000000000000000000" pitchFamily="2" charset="2"/>
              <a:buChar char="Ø"/>
            </a:pPr>
            <a:endParaRPr sz="2000" dirty="0">
              <a:solidFill>
                <a:srgbClr val="002060"/>
              </a:solidFill>
              <a:latin typeface="+mn-lt"/>
            </a:endParaRPr>
          </a:p>
        </p:txBody>
      </p:sp>
    </p:spTree>
    <p:extLst>
      <p:ext uri="{BB962C8B-B14F-4D97-AF65-F5344CB8AC3E}">
        <p14:creationId xmlns:p14="http://schemas.microsoft.com/office/powerpoint/2010/main" val="2481705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4"/>
          <p:cNvSpPr txBox="1">
            <a:spLocks noGrp="1"/>
          </p:cNvSpPr>
          <p:nvPr>
            <p:ph type="body" idx="1"/>
          </p:nvPr>
        </p:nvSpPr>
        <p:spPr>
          <a:xfrm>
            <a:off x="581888" y="1113988"/>
            <a:ext cx="8315928" cy="105324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rgbClr val="509B40"/>
              </a:buClr>
              <a:buSzPts val="4400"/>
              <a:buFont typeface="Arial"/>
              <a:buNone/>
            </a:pPr>
            <a:r>
              <a:rPr lang="en-US" sz="4400" b="1" dirty="0">
                <a:solidFill>
                  <a:srgbClr val="509B40"/>
                </a:solidFill>
                <a:latin typeface="+mn-lt"/>
                <a:ea typeface="Algerian"/>
                <a:cs typeface="Algerian"/>
                <a:sym typeface="Algerian"/>
              </a:rPr>
              <a:t>Thank you for your attention!</a:t>
            </a:r>
            <a:endParaRPr dirty="0">
              <a:latin typeface="+mn-lt"/>
            </a:endParaRPr>
          </a:p>
          <a:p>
            <a:pPr marL="342900" lvl="0" indent="-342900" algn="ctr" rtl="0">
              <a:spcBef>
                <a:spcPts val="0"/>
              </a:spcBef>
              <a:spcAft>
                <a:spcPts val="0"/>
              </a:spcAft>
              <a:buClr>
                <a:schemeClr val="dk1"/>
              </a:buClr>
              <a:buSzPts val="6000"/>
              <a:buFont typeface="Arial"/>
              <a:buNone/>
            </a:pPr>
            <a:endParaRPr sz="6000" b="1" dirty="0">
              <a:solidFill>
                <a:srgbClr val="509B40"/>
              </a:solidFill>
            </a:endParaRPr>
          </a:p>
        </p:txBody>
      </p:sp>
      <p:sp>
        <p:nvSpPr>
          <p:cNvPr id="270" name="Google Shape;270;p24"/>
          <p:cNvSpPr txBox="1"/>
          <p:nvPr/>
        </p:nvSpPr>
        <p:spPr>
          <a:xfrm>
            <a:off x="1399571" y="2189000"/>
            <a:ext cx="6781800" cy="14003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700" i="1" dirty="0">
                <a:solidFill>
                  <a:srgbClr val="A72430"/>
                </a:solidFill>
                <a:latin typeface="Arial" panose="020B0604020202020204" pitchFamily="34" charset="0"/>
                <a:ea typeface="Calibri"/>
                <a:cs typeface="Arial" panose="020B0604020202020204" pitchFamily="34" charset="0"/>
                <a:sym typeface="Calibri"/>
              </a:rPr>
              <a:t>The Center for Sustainable Rural Development (SRD)</a:t>
            </a:r>
            <a:endParaRPr sz="1700"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1700" i="1" dirty="0">
                <a:solidFill>
                  <a:srgbClr val="A72430"/>
                </a:solidFill>
                <a:latin typeface="Arial" panose="020B0604020202020204" pitchFamily="34" charset="0"/>
                <a:ea typeface="Calibri"/>
                <a:cs typeface="Arial" panose="020B0604020202020204" pitchFamily="34" charset="0"/>
                <a:sym typeface="Calibri"/>
              </a:rPr>
              <a:t>56 lane 19/9, Kim Dong street, Ha </a:t>
            </a:r>
            <a:r>
              <a:rPr lang="en-US" sz="1700" i="1" dirty="0" err="1">
                <a:solidFill>
                  <a:srgbClr val="A72430"/>
                </a:solidFill>
                <a:latin typeface="Arial" panose="020B0604020202020204" pitchFamily="34" charset="0"/>
                <a:ea typeface="Calibri"/>
                <a:cs typeface="Arial" panose="020B0604020202020204" pitchFamily="34" charset="0"/>
                <a:sym typeface="Calibri"/>
              </a:rPr>
              <a:t>Noi</a:t>
            </a:r>
            <a:endParaRPr sz="1700" i="1" dirty="0">
              <a:solidFill>
                <a:srgbClr val="A72430"/>
              </a:solidFill>
              <a:latin typeface="Arial" panose="020B0604020202020204" pitchFamily="34" charset="0"/>
              <a:ea typeface="Calibri"/>
              <a:cs typeface="Arial" panose="020B0604020202020204" pitchFamily="34" charset="0"/>
              <a:sym typeface="Calibri"/>
            </a:endParaRPr>
          </a:p>
          <a:p>
            <a:pPr algn="ctr"/>
            <a:r>
              <a:rPr lang="en-US" sz="1700" i="1" dirty="0">
                <a:solidFill>
                  <a:srgbClr val="A72430"/>
                </a:solidFill>
                <a:latin typeface="Arial" panose="020B0604020202020204" pitchFamily="34" charset="0"/>
                <a:ea typeface="Calibri"/>
                <a:cs typeface="Arial" panose="020B0604020202020204" pitchFamily="34" charset="0"/>
                <a:sym typeface="Calibri"/>
              </a:rPr>
              <a:t>Tel: (84) 4 39436676/78       Fax: 04 39436449</a:t>
            </a:r>
            <a:endParaRPr sz="1700"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1700" i="1" dirty="0">
                <a:solidFill>
                  <a:srgbClr val="A72430"/>
                </a:solidFill>
                <a:latin typeface="Arial" panose="020B0604020202020204" pitchFamily="34" charset="0"/>
                <a:ea typeface="Calibri"/>
                <a:cs typeface="Arial" panose="020B0604020202020204" pitchFamily="34" charset="0"/>
                <a:sym typeface="Calibri"/>
              </a:rPr>
              <a:t>Email: </a:t>
            </a:r>
            <a:r>
              <a:rPr lang="en-US" sz="1700" i="1" u="sng" dirty="0">
                <a:solidFill>
                  <a:srgbClr val="A72430"/>
                </a:solidFill>
                <a:latin typeface="Arial" panose="020B0604020202020204" pitchFamily="34" charset="0"/>
                <a:ea typeface="Calibri"/>
                <a:cs typeface="Arial" panose="020B0604020202020204" pitchFamily="34" charset="0"/>
                <a:sym typeface="Calibri"/>
                <a:hlinkClick r:id="rId3">
                  <a:extLst>
                    <a:ext uri="{A12FA001-AC4F-418D-AE19-62706E023703}">
                      <ahyp:hlinkClr xmlns:ahyp="http://schemas.microsoft.com/office/drawing/2018/hyperlinkcolor" val="tx"/>
                    </a:ext>
                  </a:extLst>
                </a:hlinkClick>
              </a:rPr>
              <a:t>info@srd.org.vn</a:t>
            </a:r>
            <a:endParaRPr sz="1700" i="1" dirty="0">
              <a:solidFill>
                <a:srgbClr val="A72430"/>
              </a:solidFill>
              <a:latin typeface="Arial" panose="020B0604020202020204" pitchFamily="34" charset="0"/>
              <a:ea typeface="Calibri"/>
              <a:cs typeface="Arial" panose="020B0604020202020204" pitchFamily="34" charset="0"/>
              <a:sym typeface="Calibri"/>
            </a:endParaRPr>
          </a:p>
          <a:p>
            <a:pPr marL="0" marR="0" lvl="0" indent="0" algn="ctr" rtl="0">
              <a:spcBef>
                <a:spcPts val="0"/>
              </a:spcBef>
              <a:spcAft>
                <a:spcPts val="0"/>
              </a:spcAft>
              <a:buNone/>
            </a:pPr>
            <a:r>
              <a:rPr lang="en-US" sz="1700" i="1" dirty="0">
                <a:solidFill>
                  <a:srgbClr val="A72430"/>
                </a:solidFill>
                <a:latin typeface="Arial" panose="020B0604020202020204" pitchFamily="34" charset="0"/>
                <a:ea typeface="Calibri"/>
                <a:cs typeface="Arial" panose="020B0604020202020204" pitchFamily="34" charset="0"/>
                <a:sym typeface="Calibri"/>
              </a:rPr>
              <a:t>Website: </a:t>
            </a:r>
            <a:r>
              <a:rPr lang="en-US" sz="1700" i="1" u="sng" dirty="0">
                <a:solidFill>
                  <a:srgbClr val="A72430"/>
                </a:solidFill>
                <a:latin typeface="Arial" panose="020B0604020202020204" pitchFamily="34" charset="0"/>
                <a:ea typeface="Calibri"/>
                <a:cs typeface="Arial" panose="020B0604020202020204" pitchFamily="34" charset="0"/>
                <a:sym typeface="Calibri"/>
                <a:hlinkClick r:id="rId4">
                  <a:extLst>
                    <a:ext uri="{A12FA001-AC4F-418D-AE19-62706E023703}">
                      <ahyp:hlinkClr xmlns:ahyp="http://schemas.microsoft.com/office/drawing/2018/hyperlinkcolor" val="tx"/>
                    </a:ext>
                  </a:extLst>
                </a:hlinkClick>
              </a:rPr>
              <a:t>www.srd.org.vn</a:t>
            </a:r>
            <a:endParaRPr sz="1700" dirty="0">
              <a:solidFill>
                <a:srgbClr val="A72430"/>
              </a:solidFill>
              <a:latin typeface="Arial" panose="020B0604020202020204" pitchFamily="34" charset="0"/>
              <a:ea typeface="Calibri"/>
              <a:cs typeface="Arial" panose="020B0604020202020204" pitchFamily="34" charset="0"/>
              <a:sym typeface="Calibri"/>
            </a:endParaRPr>
          </a:p>
        </p:txBody>
      </p:sp>
      <p:pic>
        <p:nvPicPr>
          <p:cNvPr id="271" name="Google Shape;271;p24" descr="A close up of a valley&#10;&#10;Description automatically generated"/>
          <p:cNvPicPr preferRelativeResize="0"/>
          <p:nvPr/>
        </p:nvPicPr>
        <p:blipFill rotWithShape="1">
          <a:blip r:embed="rId5">
            <a:alphaModFix/>
          </a:blip>
          <a:srcRect/>
          <a:stretch/>
        </p:blipFill>
        <p:spPr>
          <a:xfrm>
            <a:off x="58513" y="5105400"/>
            <a:ext cx="3388172" cy="1112984"/>
          </a:xfrm>
          <a:prstGeom prst="rect">
            <a:avLst/>
          </a:prstGeom>
          <a:noFill/>
          <a:ln>
            <a:noFill/>
          </a:ln>
        </p:spPr>
      </p:pic>
      <p:pic>
        <p:nvPicPr>
          <p:cNvPr id="272" name="Google Shape;272;p24" descr="A tree in a forest&#10;&#10;Description automatically generated"/>
          <p:cNvPicPr preferRelativeResize="0"/>
          <p:nvPr/>
        </p:nvPicPr>
        <p:blipFill rotWithShape="1">
          <a:blip r:embed="rId6">
            <a:alphaModFix/>
          </a:blip>
          <a:srcRect/>
          <a:stretch/>
        </p:blipFill>
        <p:spPr>
          <a:xfrm>
            <a:off x="3446685" y="5181600"/>
            <a:ext cx="3388172" cy="1015012"/>
          </a:xfrm>
          <a:prstGeom prst="rect">
            <a:avLst/>
          </a:prstGeom>
          <a:noFill/>
          <a:ln>
            <a:noFill/>
          </a:ln>
        </p:spPr>
      </p:pic>
      <p:pic>
        <p:nvPicPr>
          <p:cNvPr id="273" name="Google Shape;273;p24" descr="A large tree in a field&#10;&#10;Description automatically generated"/>
          <p:cNvPicPr preferRelativeResize="0"/>
          <p:nvPr/>
        </p:nvPicPr>
        <p:blipFill rotWithShape="1">
          <a:blip r:embed="rId7">
            <a:alphaModFix/>
          </a:blip>
          <a:srcRect/>
          <a:stretch/>
        </p:blipFill>
        <p:spPr>
          <a:xfrm>
            <a:off x="6834857" y="5090431"/>
            <a:ext cx="2214072" cy="1106182"/>
          </a:xfrm>
          <a:prstGeom prst="rect">
            <a:avLst/>
          </a:prstGeom>
          <a:noFill/>
          <a:ln>
            <a:noFill/>
          </a:ln>
        </p:spPr>
      </p:pic>
      <p:sp>
        <p:nvSpPr>
          <p:cNvPr id="7" name="Google Shape;270;p24">
            <a:extLst>
              <a:ext uri="{FF2B5EF4-FFF2-40B4-BE49-F238E27FC236}">
                <a16:creationId xmlns:a16="http://schemas.microsoft.com/office/drawing/2014/main" id="{4A324315-9CC5-3249-869A-F80E2B3794A8}"/>
              </a:ext>
            </a:extLst>
          </p:cNvPr>
          <p:cNvSpPr txBox="1"/>
          <p:nvPr/>
        </p:nvSpPr>
        <p:spPr>
          <a:xfrm>
            <a:off x="1399571" y="3820216"/>
            <a:ext cx="6887902" cy="1077178"/>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i="1" dirty="0">
                <a:solidFill>
                  <a:srgbClr val="002060"/>
                </a:solidFill>
                <a:latin typeface="+mn-lt"/>
                <a:ea typeface="Calibri"/>
                <a:cs typeface="Calibri"/>
                <a:sym typeface="Calibri"/>
              </a:rPr>
              <a:t>Center for Eco-Community Development (ECODE)</a:t>
            </a:r>
            <a:endParaRPr sz="1600" i="1" dirty="0">
              <a:solidFill>
                <a:srgbClr val="002060"/>
              </a:solidFill>
              <a:latin typeface="+mn-lt"/>
            </a:endParaRPr>
          </a:p>
          <a:p>
            <a:pPr lvl="0" algn="ctr"/>
            <a:r>
              <a:rPr lang="en-US" sz="1600" i="1" dirty="0">
                <a:solidFill>
                  <a:srgbClr val="002060"/>
                </a:solidFill>
                <a:latin typeface="+mn-lt"/>
                <a:ea typeface="Calibri"/>
                <a:cs typeface="Calibri"/>
                <a:sym typeface="Calibri"/>
              </a:rPr>
              <a:t>101 – B6 </a:t>
            </a:r>
            <a:r>
              <a:rPr lang="en-US" sz="1600" i="1" dirty="0" err="1">
                <a:solidFill>
                  <a:srgbClr val="002060"/>
                </a:solidFill>
                <a:latin typeface="+mn-lt"/>
                <a:ea typeface="Calibri"/>
                <a:cs typeface="Calibri"/>
                <a:sym typeface="Calibri"/>
              </a:rPr>
              <a:t>Khuong</a:t>
            </a:r>
            <a:r>
              <a:rPr lang="en-US" sz="1600" i="1" dirty="0">
                <a:solidFill>
                  <a:srgbClr val="002060"/>
                </a:solidFill>
                <a:latin typeface="+mn-lt"/>
                <a:ea typeface="Calibri"/>
                <a:cs typeface="Calibri"/>
                <a:sym typeface="Calibri"/>
              </a:rPr>
              <a:t> </a:t>
            </a:r>
            <a:r>
              <a:rPr lang="en-US" sz="1600" i="1" dirty="0" err="1">
                <a:solidFill>
                  <a:srgbClr val="002060"/>
                </a:solidFill>
                <a:latin typeface="+mn-lt"/>
                <a:ea typeface="Calibri"/>
                <a:cs typeface="Calibri"/>
                <a:sym typeface="Calibri"/>
              </a:rPr>
              <a:t>Trung</a:t>
            </a:r>
            <a:r>
              <a:rPr lang="en-US" sz="1600" i="1" dirty="0">
                <a:solidFill>
                  <a:srgbClr val="002060"/>
                </a:solidFill>
                <a:latin typeface="+mn-lt"/>
                <a:ea typeface="Calibri"/>
                <a:cs typeface="Calibri"/>
                <a:sym typeface="Calibri"/>
              </a:rPr>
              <a:t> street, Thanh Xuan dist., Ha </a:t>
            </a:r>
            <a:r>
              <a:rPr lang="en-US" sz="1600" i="1" dirty="0" err="1">
                <a:solidFill>
                  <a:srgbClr val="002060"/>
                </a:solidFill>
                <a:latin typeface="+mn-lt"/>
                <a:ea typeface="Calibri"/>
                <a:cs typeface="Calibri"/>
                <a:sym typeface="Calibri"/>
              </a:rPr>
              <a:t>Noi</a:t>
            </a:r>
            <a:endParaRPr sz="1600" i="1" dirty="0">
              <a:solidFill>
                <a:srgbClr val="002060"/>
              </a:solidFill>
              <a:latin typeface="+mn-lt"/>
              <a:ea typeface="Calibri"/>
              <a:cs typeface="Calibri"/>
              <a:sym typeface="Calibri"/>
            </a:endParaRPr>
          </a:p>
          <a:p>
            <a:pPr algn="ctr"/>
            <a:r>
              <a:rPr lang="en-US" sz="1600" i="1" dirty="0">
                <a:solidFill>
                  <a:srgbClr val="002060"/>
                </a:solidFill>
                <a:latin typeface="+mn-lt"/>
                <a:ea typeface="Calibri"/>
                <a:cs typeface="Calibri"/>
                <a:sym typeface="Calibri"/>
              </a:rPr>
              <a:t>Tel: (84) 4 02435747837 Email: </a:t>
            </a:r>
            <a:r>
              <a:rPr lang="en-US" sz="1600" i="1" u="sng" dirty="0">
                <a:solidFill>
                  <a:srgbClr val="002060"/>
                </a:solidFill>
                <a:latin typeface="+mn-lt"/>
                <a:hlinkClick r:id="rId8">
                  <a:extLst>
                    <a:ext uri="{A12FA001-AC4F-418D-AE19-62706E023703}">
                      <ahyp:hlinkClr xmlns:ahyp="http://schemas.microsoft.com/office/drawing/2018/hyperlinkcolor" val="tx"/>
                    </a:ext>
                  </a:extLst>
                </a:hlinkClick>
              </a:rPr>
              <a:t>ecode.vietnam@gmail.com</a:t>
            </a:r>
            <a:r>
              <a:rPr lang="en-US" sz="1600" i="1" u="sng" dirty="0">
                <a:solidFill>
                  <a:srgbClr val="002060"/>
                </a:solidFill>
                <a:latin typeface="+mn-lt"/>
              </a:rPr>
              <a:t> </a:t>
            </a:r>
            <a:endParaRPr sz="1600" i="1" dirty="0">
              <a:solidFill>
                <a:srgbClr val="002060"/>
              </a:solidFill>
              <a:latin typeface="+mn-lt"/>
              <a:ea typeface="Calibri"/>
              <a:cs typeface="Calibri"/>
              <a:sym typeface="Calibri"/>
            </a:endParaRPr>
          </a:p>
          <a:p>
            <a:pPr marL="0" marR="0" lvl="0" indent="0" algn="ctr" rtl="0">
              <a:spcBef>
                <a:spcPts val="0"/>
              </a:spcBef>
              <a:spcAft>
                <a:spcPts val="0"/>
              </a:spcAft>
              <a:buNone/>
            </a:pPr>
            <a:r>
              <a:rPr lang="en-US" sz="1600" i="1" dirty="0">
                <a:solidFill>
                  <a:srgbClr val="002060"/>
                </a:solidFill>
                <a:latin typeface="+mn-lt"/>
                <a:ea typeface="Calibri"/>
                <a:cs typeface="Calibri"/>
                <a:sym typeface="Calibri"/>
              </a:rPr>
              <a:t>Website: </a:t>
            </a:r>
            <a:r>
              <a:rPr lang="en-US" sz="1600" i="1" u="sng" dirty="0">
                <a:solidFill>
                  <a:srgbClr val="002060"/>
                </a:solidFill>
                <a:latin typeface="+mn-lt"/>
                <a:ea typeface="Calibri"/>
                <a:cs typeface="Calibri"/>
                <a:sym typeface="Calibri"/>
                <a:hlinkClick r:id="rId4">
                  <a:extLst>
                    <a:ext uri="{A12FA001-AC4F-418D-AE19-62706E023703}">
                      <ahyp:hlinkClr xmlns:ahyp="http://schemas.microsoft.com/office/drawing/2018/hyperlinkcolor" val="tx"/>
                    </a:ext>
                  </a:extLst>
                </a:hlinkClick>
              </a:rPr>
              <a:t>www.srd.org.vn</a:t>
            </a:r>
            <a:endParaRPr sz="1600" i="1" dirty="0">
              <a:solidFill>
                <a:srgbClr val="002060"/>
              </a:solidFill>
              <a:latin typeface="+mn-lt"/>
              <a:ea typeface="Calibri"/>
              <a:cs typeface="Calibri"/>
              <a:sym typeface="Calibri"/>
            </a:endParaRPr>
          </a:p>
        </p:txBody>
      </p:sp>
    </p:spTree>
  </p:cSld>
  <p:clrMapOvr>
    <a:masterClrMapping/>
  </p:clrMapOvr>
  <p:transition spd="med">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2334064" y="306178"/>
            <a:ext cx="3927231"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a:solidFill>
                  <a:srgbClr val="C00000"/>
                </a:solidFill>
                <a:latin typeface="+mn-lt"/>
              </a:rPr>
              <a:t>CONTENTS</a:t>
            </a:r>
            <a:endParaRPr sz="3600" dirty="0">
              <a:solidFill>
                <a:srgbClr val="C00000"/>
              </a:solidFill>
              <a:latin typeface="+mn-lt"/>
            </a:endParaRPr>
          </a:p>
        </p:txBody>
      </p:sp>
      <p:sp>
        <p:nvSpPr>
          <p:cNvPr id="99" name="Google Shape;99;p2"/>
          <p:cNvSpPr txBox="1">
            <a:spLocks noGrp="1"/>
          </p:cNvSpPr>
          <p:nvPr>
            <p:ph type="body" idx="1"/>
          </p:nvPr>
        </p:nvSpPr>
        <p:spPr>
          <a:xfrm>
            <a:off x="416518" y="1785527"/>
            <a:ext cx="5198166" cy="3570244"/>
          </a:xfrm>
          <a:prstGeom prst="rect">
            <a:avLst/>
          </a:prstGeom>
          <a:noFill/>
          <a:ln>
            <a:noFill/>
          </a:ln>
        </p:spPr>
        <p:txBody>
          <a:bodyPr spcFirstLastPara="1" wrap="square" lIns="91425" tIns="45700" rIns="91425" bIns="45700" anchor="t" anchorCtr="0">
            <a:noAutofit/>
          </a:bodyPr>
          <a:lstStyle/>
          <a:p>
            <a:pPr marL="498475" lvl="0" indent="-498475">
              <a:lnSpc>
                <a:spcPts val="3100"/>
              </a:lnSpc>
              <a:spcBef>
                <a:spcPts val="800"/>
              </a:spcBef>
              <a:buClr>
                <a:srgbClr val="C00000"/>
              </a:buClr>
              <a:buSzPts val="2400"/>
              <a:buNone/>
            </a:pPr>
            <a:r>
              <a:rPr lang="en-US" sz="2600" b="1"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2. Overview</a:t>
            </a:r>
            <a:r>
              <a:rPr lang="en-US" sz="26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US" sz="2600" dirty="0">
                <a:solidFill>
                  <a:srgbClr val="002060"/>
                </a:solidFill>
                <a:latin typeface="Arial" panose="020B0604020202020204" pitchFamily="34" charset="0"/>
                <a:cs typeface="Arial" panose="020B0604020202020204" pitchFamily="34" charset="0"/>
              </a:rPr>
              <a:t>- The role of Vietnam CSOs in climate change response and natural resource management.</a:t>
            </a:r>
          </a:p>
          <a:p>
            <a:pPr marL="452438" lvl="0" indent="-452438">
              <a:lnSpc>
                <a:spcPts val="3100"/>
              </a:lnSpc>
              <a:spcBef>
                <a:spcPts val="800"/>
              </a:spcBef>
              <a:buClr>
                <a:srgbClr val="C00000"/>
              </a:buClr>
              <a:buSzPts val="2400"/>
              <a:buNone/>
            </a:pPr>
            <a:r>
              <a:rPr lang="en-US" sz="2600" b="1" dirty="0">
                <a:solidFill>
                  <a:srgbClr val="002060"/>
                </a:solidFill>
                <a:latin typeface="Arial" panose="020B0604020202020204" pitchFamily="34" charset="0"/>
                <a:cs typeface="Arial" panose="020B0604020202020204" pitchFamily="34" charset="0"/>
              </a:rPr>
              <a:t>3. Status of </a:t>
            </a:r>
            <a:r>
              <a:rPr lang="en-US" sz="2600" b="1" dirty="0" err="1">
                <a:solidFill>
                  <a:srgbClr val="002060"/>
                </a:solidFill>
                <a:latin typeface="Arial" panose="020B0604020202020204" pitchFamily="34" charset="0"/>
                <a:cs typeface="Arial" panose="020B0604020202020204" pitchFamily="34" charset="0"/>
              </a:rPr>
              <a:t>NbS</a:t>
            </a:r>
            <a:r>
              <a:rPr lang="en-US" sz="2600" dirty="0">
                <a:solidFill>
                  <a:srgbClr val="002060"/>
                </a:solidFill>
                <a:latin typeface="Arial" panose="020B0604020202020204" pitchFamily="34" charset="0"/>
                <a:cs typeface="Arial" panose="020B0604020202020204" pitchFamily="34" charset="0"/>
              </a:rPr>
              <a:t>-related research and practices in Vietnam</a:t>
            </a:r>
          </a:p>
          <a:p>
            <a:pPr marL="0" lvl="0" indent="0">
              <a:lnSpc>
                <a:spcPts val="3000"/>
              </a:lnSpc>
              <a:spcBef>
                <a:spcPts val="800"/>
              </a:spcBef>
              <a:buClr>
                <a:srgbClr val="C00000"/>
              </a:buClr>
              <a:buSzPts val="2400"/>
              <a:buNone/>
            </a:pPr>
            <a:r>
              <a:rPr lang="en-US" sz="2600" b="1" dirty="0">
                <a:solidFill>
                  <a:srgbClr val="002060"/>
                </a:solidFill>
                <a:latin typeface="Arial" panose="020B0604020202020204" pitchFamily="34" charset="0"/>
                <a:cs typeface="Arial" panose="020B0604020202020204" pitchFamily="34" charset="0"/>
              </a:rPr>
              <a:t>4. Recommendations</a:t>
            </a:r>
            <a:endParaRPr sz="2600" dirty="0">
              <a:solidFill>
                <a:srgbClr val="002060"/>
              </a:solidFill>
              <a:latin typeface="Arial" panose="020B0604020202020204" pitchFamily="34" charset="0"/>
              <a:cs typeface="Arial" panose="020B0604020202020204" pitchFamily="34" charset="0"/>
            </a:endParaRPr>
          </a:p>
        </p:txBody>
      </p:sp>
      <p:pic>
        <p:nvPicPr>
          <p:cNvPr id="9" name="Picture 2" descr="Viet nam forests map">
            <a:extLst>
              <a:ext uri="{FF2B5EF4-FFF2-40B4-BE49-F238E27FC236}">
                <a16:creationId xmlns:a16="http://schemas.microsoft.com/office/drawing/2014/main" id="{99205575-880C-A341-BA44-74A31CAF3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684" y="592307"/>
            <a:ext cx="3538701" cy="514027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99;p2">
            <a:extLst>
              <a:ext uri="{FF2B5EF4-FFF2-40B4-BE49-F238E27FC236}">
                <a16:creationId xmlns:a16="http://schemas.microsoft.com/office/drawing/2014/main" id="{E2B2DC54-F736-E24B-910A-461166409326}"/>
              </a:ext>
            </a:extLst>
          </p:cNvPr>
          <p:cNvSpPr txBox="1">
            <a:spLocks/>
          </p:cNvSpPr>
          <p:nvPr/>
        </p:nvSpPr>
        <p:spPr>
          <a:xfrm>
            <a:off x="416518" y="1296778"/>
            <a:ext cx="6541477" cy="73243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just">
              <a:lnSpc>
                <a:spcPts val="3000"/>
              </a:lnSpc>
              <a:spcBef>
                <a:spcPts val="600"/>
              </a:spcBef>
              <a:buClr>
                <a:srgbClr val="C00000"/>
              </a:buClr>
              <a:buSzPts val="2400"/>
              <a:buNone/>
            </a:pPr>
            <a:r>
              <a:rPr lang="en-US" sz="2600" b="1"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1. Current status of forests </a:t>
            </a:r>
            <a:r>
              <a:rPr lang="en-US" sz="26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in Vietnam</a:t>
            </a:r>
            <a:endParaRPr lang="en-US" sz="2600"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2"/>
          <p:cNvSpPr txBox="1">
            <a:spLocks noGrp="1"/>
          </p:cNvSpPr>
          <p:nvPr>
            <p:ph type="body" idx="1"/>
          </p:nvPr>
        </p:nvSpPr>
        <p:spPr>
          <a:xfrm>
            <a:off x="414528" y="1191663"/>
            <a:ext cx="8534400" cy="3949610"/>
          </a:xfrm>
          <a:prstGeom prst="rect">
            <a:avLst/>
          </a:prstGeom>
          <a:solidFill>
            <a:schemeClr val="bg1"/>
          </a:solidFill>
          <a:ln>
            <a:noFill/>
          </a:ln>
        </p:spPr>
        <p:txBody>
          <a:bodyPr spcFirstLastPara="1" wrap="square" lIns="91425" tIns="45700" rIns="91425" bIns="45700" anchor="t" anchorCtr="0">
            <a:noAutofit/>
          </a:bodyPr>
          <a:lstStyle/>
          <a:p>
            <a:pPr marL="361950" indent="-361950" algn="just">
              <a:lnSpc>
                <a:spcPts val="2600"/>
              </a:lnSpc>
              <a:spcBef>
                <a:spcPts val="300"/>
              </a:spcBef>
              <a:buClr>
                <a:srgbClr val="C00000"/>
              </a:buClr>
              <a:buSzPts val="2400"/>
            </a:pPr>
            <a:r>
              <a:rPr lang="en-US" sz="2200" b="1"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Viet Nam </a:t>
            </a:r>
            <a:r>
              <a:rPr lang="en-US" sz="22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is 1 of the world’s 16 most biologically diverse countries.</a:t>
            </a:r>
            <a:r>
              <a:rPr lang="en-US" sz="2200"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a:t>
            </a:r>
            <a:endParaRPr lang="en-US" sz="2200"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marL="361950" indent="-361950" algn="just">
              <a:lnSpc>
                <a:spcPts val="2600"/>
              </a:lnSpc>
              <a:spcBef>
                <a:spcPts val="300"/>
              </a:spcBef>
              <a:buClr>
                <a:srgbClr val="C00000"/>
              </a:buClr>
              <a:buSzPts val="2400"/>
            </a:pPr>
            <a:r>
              <a:rPr lang="en-US" sz="2200" b="1"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F</a:t>
            </a:r>
            <a:r>
              <a:rPr lang="en-US" sz="2200" b="1"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orest </a:t>
            </a:r>
            <a:r>
              <a:rPr lang="en-US" sz="2200" b="1"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area</a:t>
            </a:r>
            <a:r>
              <a:rPr lang="en-US" sz="2200" b="1"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of Vietnam 2020</a:t>
            </a:r>
            <a:r>
              <a:rPr lang="en-US" sz="2200"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14.67 mil., in which: natural forest: 70%; Forest cover rate: 42% (MARD, 2021</a:t>
            </a:r>
            <a:r>
              <a:rPr lang="en-US" sz="2200"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a:t>
            </a:r>
          </a:p>
          <a:p>
            <a:pPr marL="361950" indent="-361950" algn="just">
              <a:lnSpc>
                <a:spcPts val="2600"/>
              </a:lnSpc>
              <a:spcBef>
                <a:spcPts val="300"/>
              </a:spcBef>
              <a:buClr>
                <a:srgbClr val="C00000"/>
              </a:buClr>
              <a:buSzPts val="2400"/>
            </a:pPr>
            <a:r>
              <a:rPr lang="en-US" sz="22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4.64 million ha of protection forest across the whole country </a:t>
            </a:r>
            <a:r>
              <a:rPr lang="en-US" sz="1800"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(incl. 3.95 </a:t>
            </a:r>
            <a:r>
              <a:rPr lang="en-US" sz="1800" dirty="0">
                <a:solidFill>
                  <a:srgbClr val="002060"/>
                </a:solidFill>
                <a:latin typeface="Arial" panose="020B0604020202020204" pitchFamily="34" charset="0"/>
                <a:cs typeface="Arial" panose="020B060402020202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mil.</a:t>
            </a:r>
            <a:r>
              <a:rPr lang="en-US" sz="1800"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ha of natural forest and 0.69 </a:t>
            </a:r>
            <a:r>
              <a:rPr lang="en-US" sz="1800" dirty="0">
                <a:solidFill>
                  <a:srgbClr val="002060"/>
                </a:solidFill>
                <a:latin typeface="Arial" panose="020B0604020202020204" pitchFamily="34" charset="0"/>
                <a:cs typeface="Arial" panose="020B060402020202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mil.</a:t>
            </a:r>
            <a:r>
              <a:rPr lang="en-US" sz="1800"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of planted forest); </a:t>
            </a:r>
            <a:endParaRPr lang="en-US" sz="18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361950" indent="-361950" algn="just">
              <a:lnSpc>
                <a:spcPts val="2600"/>
              </a:lnSpc>
              <a:spcBef>
                <a:spcPts val="300"/>
              </a:spcBef>
              <a:buClr>
                <a:srgbClr val="C00000"/>
              </a:buClr>
              <a:buSzPts val="2400"/>
            </a:pPr>
            <a:r>
              <a:rPr lang="en-US" sz="2200" b="1"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34 National Parks</a:t>
            </a:r>
            <a:r>
              <a:rPr lang="en-US" sz="22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11 world Biosphere Reserves, 09 Ramsar sites and other nature reserves, marine conservation, habitat conservation. </a:t>
            </a:r>
          </a:p>
          <a:p>
            <a:pPr marL="361950" indent="-361950" algn="just">
              <a:lnSpc>
                <a:spcPts val="2600"/>
              </a:lnSpc>
              <a:spcBef>
                <a:spcPts val="300"/>
              </a:spcBef>
              <a:buClr>
                <a:srgbClr val="C00000"/>
              </a:buClr>
              <a:buSzPts val="2400"/>
            </a:pPr>
            <a:r>
              <a:rPr lang="en-US" sz="2200" dirty="0">
                <a:solidFill>
                  <a:srgbClr val="002060"/>
                </a:solidFill>
                <a:latin typeface="Arial" panose="020B0604020202020204" pitchFamily="34" charset="0"/>
                <a:cs typeface="Arial" panose="020B0604020202020204" pitchFamily="34" charset="0"/>
              </a:rPr>
              <a:t>Annual mangrove loss was 0.25% during 2000–2012 (Richards and </a:t>
            </a:r>
            <a:r>
              <a:rPr lang="en-US" sz="2200" dirty="0" err="1">
                <a:solidFill>
                  <a:srgbClr val="002060"/>
                </a:solidFill>
                <a:latin typeface="Arial" panose="020B0604020202020204" pitchFamily="34" charset="0"/>
                <a:cs typeface="Arial" panose="020B0604020202020204" pitchFamily="34" charset="0"/>
              </a:rPr>
              <a:t>Friess</a:t>
            </a:r>
            <a:r>
              <a:rPr lang="en-US" sz="2200" dirty="0">
                <a:solidFill>
                  <a:srgbClr val="002060"/>
                </a:solidFill>
                <a:latin typeface="Arial" panose="020B0604020202020204" pitchFamily="34" charset="0"/>
                <a:cs typeface="Arial" panose="020B0604020202020204" pitchFamily="34" charset="0"/>
              </a:rPr>
              <a:t> 2016).</a:t>
            </a:r>
            <a:endParaRPr sz="2200" dirty="0">
              <a:solidFill>
                <a:srgbClr val="002060"/>
              </a:solidFill>
              <a:latin typeface="Arial" panose="020B0604020202020204" pitchFamily="34" charset="0"/>
              <a:cs typeface="Arial" panose="020B0604020202020204" pitchFamily="34" charset="0"/>
            </a:endParaRPr>
          </a:p>
        </p:txBody>
      </p:sp>
      <p:sp>
        <p:nvSpPr>
          <p:cNvPr id="6" name="Google Shape;98;p2">
            <a:extLst>
              <a:ext uri="{FF2B5EF4-FFF2-40B4-BE49-F238E27FC236}">
                <a16:creationId xmlns:a16="http://schemas.microsoft.com/office/drawing/2014/main" id="{08C73692-DEEC-574A-AD47-9CA26EADE1BA}"/>
              </a:ext>
            </a:extLst>
          </p:cNvPr>
          <p:cNvSpPr txBox="1">
            <a:spLocks noGrp="1"/>
          </p:cNvSpPr>
          <p:nvPr>
            <p:ph type="title"/>
          </p:nvPr>
        </p:nvSpPr>
        <p:spPr>
          <a:xfrm>
            <a:off x="2072640" y="201063"/>
            <a:ext cx="6876288" cy="990600"/>
          </a:xfrm>
          <a:prstGeom prst="rect">
            <a:avLst/>
          </a:prstGeom>
          <a:noFill/>
          <a:ln>
            <a:noFill/>
          </a:ln>
        </p:spPr>
        <p:txBody>
          <a:bodyPr spcFirstLastPara="1" wrap="square" lIns="91425" tIns="45700" rIns="91425" bIns="45700" anchor="ctr" anchorCtr="0">
            <a:noAutofit/>
          </a:bodyPr>
          <a:lstStyle/>
          <a:p>
            <a:r>
              <a:rPr lang="en-US" sz="2500" b="1" dirty="0">
                <a:solidFill>
                  <a:srgbClr val="C00000"/>
                </a:solidFill>
                <a:latin typeface="+mn-lt"/>
              </a:rPr>
              <a:t>1. CURRENT STATUS OF FORESTS AND FOREST MANAGEMENT IN VIETNAM</a:t>
            </a:r>
          </a:p>
        </p:txBody>
      </p:sp>
      <p:sp>
        <p:nvSpPr>
          <p:cNvPr id="2" name="Rectangle 1">
            <a:extLst>
              <a:ext uri="{FF2B5EF4-FFF2-40B4-BE49-F238E27FC236}">
                <a16:creationId xmlns:a16="http://schemas.microsoft.com/office/drawing/2014/main" id="{77290097-13DF-6B4D-875E-6B0F11034B58}"/>
              </a:ext>
            </a:extLst>
          </p:cNvPr>
          <p:cNvSpPr/>
          <p:nvPr/>
        </p:nvSpPr>
        <p:spPr>
          <a:xfrm>
            <a:off x="304800" y="5260325"/>
            <a:ext cx="8534400" cy="1015663"/>
          </a:xfrm>
          <a:prstGeom prst="rect">
            <a:avLst/>
          </a:prstGeom>
          <a:solidFill>
            <a:schemeClr val="accent6">
              <a:lumMod val="60000"/>
              <a:lumOff val="40000"/>
            </a:schemeClr>
          </a:solidFill>
        </p:spPr>
        <p:txBody>
          <a:bodyPr wrap="square">
            <a:spAutoFit/>
          </a:bodyPr>
          <a:lstStyle/>
          <a:p>
            <a:r>
              <a:rPr lang="en-US" sz="2000" i="1" dirty="0"/>
              <a:t>A more cross-sectoral approach to forest protection has emerged, with a shift from traditional and only State funded efforts to stronger involvement from international organizations and the private sector.</a:t>
            </a:r>
            <a:endParaRPr lang="en-VN" sz="2000" i="1" dirty="0"/>
          </a:p>
        </p:txBody>
      </p:sp>
    </p:spTree>
    <p:extLst>
      <p:ext uri="{BB962C8B-B14F-4D97-AF65-F5344CB8AC3E}">
        <p14:creationId xmlns:p14="http://schemas.microsoft.com/office/powerpoint/2010/main" val="232293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24D80-7E19-1A46-BB51-A64C49B09F94}"/>
              </a:ext>
            </a:extLst>
          </p:cNvPr>
          <p:cNvPicPr>
            <a:picLocks noChangeAspect="1"/>
          </p:cNvPicPr>
          <p:nvPr/>
        </p:nvPicPr>
        <p:blipFill>
          <a:blip r:embed="rId2"/>
          <a:stretch>
            <a:fillRect/>
          </a:stretch>
        </p:blipFill>
        <p:spPr>
          <a:xfrm>
            <a:off x="552039" y="1097801"/>
            <a:ext cx="8436161" cy="4997677"/>
          </a:xfrm>
          <a:prstGeom prst="rect">
            <a:avLst/>
          </a:prstGeom>
          <a:solidFill>
            <a:schemeClr val="accent3">
              <a:lumMod val="75000"/>
            </a:schemeClr>
          </a:solidFill>
        </p:spPr>
      </p:pic>
    </p:spTree>
    <p:extLst>
      <p:ext uri="{BB962C8B-B14F-4D97-AF65-F5344CB8AC3E}">
        <p14:creationId xmlns:p14="http://schemas.microsoft.com/office/powerpoint/2010/main" val="2030346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2"/>
          <p:cNvSpPr txBox="1">
            <a:spLocks noGrp="1"/>
          </p:cNvSpPr>
          <p:nvPr>
            <p:ph type="body" idx="1"/>
          </p:nvPr>
        </p:nvSpPr>
        <p:spPr>
          <a:xfrm>
            <a:off x="380999" y="1096107"/>
            <a:ext cx="8645769" cy="5656385"/>
          </a:xfrm>
          <a:prstGeom prst="rect">
            <a:avLst/>
          </a:prstGeom>
          <a:solidFill>
            <a:schemeClr val="bg1"/>
          </a:solidFill>
          <a:ln>
            <a:noFill/>
          </a:ln>
        </p:spPr>
        <p:txBody>
          <a:bodyPr spcFirstLastPara="1" wrap="square" lIns="91425" tIns="45700" rIns="91425" bIns="45700" anchor="t" anchorCtr="0">
            <a:noAutofit/>
          </a:bodyPr>
          <a:lstStyle/>
          <a:p>
            <a:pPr marL="0" indent="406400" algn="just">
              <a:lnSpc>
                <a:spcPts val="2180"/>
              </a:lnSpc>
              <a:spcBef>
                <a:spcPts val="200"/>
              </a:spcBef>
              <a:buClr>
                <a:srgbClr val="C00000"/>
              </a:buClr>
              <a:buSzPts val="2400"/>
              <a:buNone/>
              <a:tabLst>
                <a:tab pos="80963" algn="l"/>
              </a:tabLst>
            </a:pPr>
            <a:r>
              <a:rPr lang="en-US" sz="2400" b="1" dirty="0">
                <a:solidFill>
                  <a:srgbClr val="C0000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POLICY: </a:t>
            </a:r>
          </a:p>
          <a:p>
            <a:pPr marL="0" indent="406400" algn="just">
              <a:lnSpc>
                <a:spcPts val="2180"/>
              </a:lnSpc>
              <a:spcBef>
                <a:spcPts val="200"/>
              </a:spcBef>
              <a:buClr>
                <a:srgbClr val="C00000"/>
              </a:buClr>
              <a:buSzPts val="2400"/>
              <a:buNone/>
              <a:tabLst>
                <a:tab pos="80963" algn="l"/>
              </a:tabLst>
            </a:pPr>
            <a:endParaRPr lang="en-US" sz="1800" b="1" dirty="0">
              <a:solidFill>
                <a:srgbClr val="C0000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361950" indent="-361950" algn="just">
              <a:lnSpc>
                <a:spcPts val="2180"/>
              </a:lnSpc>
              <a:spcBef>
                <a:spcPts val="200"/>
              </a:spcBef>
              <a:buClr>
                <a:srgbClr val="C00000"/>
              </a:buClr>
              <a:buSzPts val="2400"/>
            </a:pP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Decision No. 120/ QĐ-</a:t>
            </a:r>
            <a:r>
              <a:rPr lang="en-US" sz="2000" dirty="0" err="1">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TTg</a:t>
            </a: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US" sz="2000" b="1"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2015</a:t>
            </a: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on development of coastal forests to cope with climate change during the 2015–2020 period; </a:t>
            </a:r>
          </a:p>
          <a:p>
            <a:pPr marL="361950" indent="-361950" algn="just">
              <a:lnSpc>
                <a:spcPts val="2180"/>
              </a:lnSpc>
              <a:spcBef>
                <a:spcPts val="200"/>
              </a:spcBef>
              <a:buClr>
                <a:srgbClr val="C00000"/>
              </a:buClr>
              <a:buSzPts val="2400"/>
            </a:pP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National REDD+ Strategy </a:t>
            </a:r>
            <a:r>
              <a:rPr lang="en-US" sz="2000" b="1"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2017</a:t>
            </a: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 </a:t>
            </a:r>
          </a:p>
          <a:p>
            <a:pPr marL="361950" indent="-361950" algn="just">
              <a:lnSpc>
                <a:spcPts val="2180"/>
              </a:lnSpc>
              <a:spcBef>
                <a:spcPts val="200"/>
              </a:spcBef>
              <a:buClr>
                <a:srgbClr val="C00000"/>
              </a:buClr>
              <a:buSzPts val="2400"/>
            </a:pP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Forestry </a:t>
            </a:r>
            <a:r>
              <a:rPr lang="en-US" sz="2000" b="1"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Law</a:t>
            </a: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 </a:t>
            </a:r>
            <a:r>
              <a:rPr lang="en-US" sz="2000" b="1"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2017</a:t>
            </a: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 (v</a:t>
            </a:r>
            <a:r>
              <a:rPr lang="en-US" sz="2000" dirty="0">
                <a:solidFill>
                  <a:srgbClr val="002060"/>
                </a:solidFill>
                <a:latin typeface="Arial" panose="020B0604020202020204" pitchFamily="34" charset="0"/>
                <a:cs typeface="Arial" panose="020B0604020202020204" pitchFamily="34" charset="0"/>
              </a:rPr>
              <a:t>alid from 1/01/2019)</a:t>
            </a:r>
          </a:p>
          <a:p>
            <a:pPr marL="361950" indent="-361950" algn="just">
              <a:lnSpc>
                <a:spcPts val="2180"/>
              </a:lnSpc>
              <a:spcBef>
                <a:spcPts val="200"/>
              </a:spcBef>
              <a:buClr>
                <a:srgbClr val="C00000"/>
              </a:buClr>
              <a:buSzPts val="2400"/>
            </a:pP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Vietnam’s Nationally Determined Contribution (NDC) (</a:t>
            </a:r>
            <a:r>
              <a:rPr lang="en-US" sz="2000" b="1"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2020</a:t>
            </a: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t>
            </a:r>
          </a:p>
          <a:p>
            <a:pPr marL="285750" indent="-285750" algn="just">
              <a:lnSpc>
                <a:spcPts val="2180"/>
              </a:lnSpc>
              <a:spcBef>
                <a:spcPts val="200"/>
              </a:spcBef>
              <a:buSzPts val="2000"/>
            </a:pPr>
            <a:r>
              <a:rPr lang="en-US" sz="2000" b="1" dirty="0">
                <a:solidFill>
                  <a:srgbClr val="002060"/>
                </a:solidFill>
                <a:latin typeface="Arial" panose="020B0604020202020204" pitchFamily="34" charset="0"/>
                <a:cs typeface="Arial" panose="020B0604020202020204" pitchFamily="34" charset="0"/>
              </a:rPr>
              <a:t>Environmental Protection Law, 2020</a:t>
            </a:r>
          </a:p>
          <a:p>
            <a:pPr marL="285750" indent="-285750" algn="just">
              <a:lnSpc>
                <a:spcPts val="2180"/>
              </a:lnSpc>
              <a:spcBef>
                <a:spcPts val="200"/>
              </a:spcBef>
              <a:buSzPts val="2000"/>
            </a:pPr>
            <a:r>
              <a:rPr lang="en-US" sz="2000" b="1" dirty="0">
                <a:solidFill>
                  <a:srgbClr val="002060"/>
                </a:solidFill>
                <a:latin typeface="Arial" panose="020B0604020202020204" pitchFamily="34" charset="0"/>
                <a:cs typeface="Arial" panose="020B0604020202020204" pitchFamily="34" charset="0"/>
              </a:rPr>
              <a:t>Decree</a:t>
            </a:r>
            <a:r>
              <a:rPr lang="en-US" sz="2000" dirty="0">
                <a:solidFill>
                  <a:srgbClr val="002060"/>
                </a:solidFill>
                <a:latin typeface="Arial" panose="020B0604020202020204" pitchFamily="34" charset="0"/>
                <a:cs typeface="Arial" panose="020B0604020202020204" pitchFamily="34" charset="0"/>
              </a:rPr>
              <a:t> 102 on Vietnam Timber Legality Assurance System </a:t>
            </a:r>
            <a:r>
              <a:rPr lang="en-US" sz="2000" b="1" dirty="0">
                <a:solidFill>
                  <a:srgbClr val="002060"/>
                </a:solidFill>
                <a:latin typeface="Arial" panose="020B0604020202020204" pitchFamily="34" charset="0"/>
                <a:cs typeface="Arial" panose="020B0604020202020204" pitchFamily="34" charset="0"/>
              </a:rPr>
              <a:t>(VNTLAS),</a:t>
            </a:r>
            <a:r>
              <a:rPr lang="en-US" sz="2000" dirty="0">
                <a:solidFill>
                  <a:srgbClr val="002060"/>
                </a:solidFill>
                <a:latin typeface="Arial" panose="020B0604020202020204" pitchFamily="34" charset="0"/>
                <a:cs typeface="Arial" panose="020B0604020202020204" pitchFamily="34" charset="0"/>
              </a:rPr>
              <a:t> 2020</a:t>
            </a:r>
          </a:p>
          <a:p>
            <a:pPr marL="285750" indent="-285750" algn="just">
              <a:lnSpc>
                <a:spcPts val="2180"/>
              </a:lnSpc>
              <a:spcBef>
                <a:spcPts val="200"/>
              </a:spcBef>
              <a:buSzPts val="2000"/>
            </a:pPr>
            <a:r>
              <a:rPr lang="en-US" sz="2000" b="1" dirty="0">
                <a:solidFill>
                  <a:srgbClr val="002060"/>
                </a:solidFill>
                <a:latin typeface="Arial" panose="020B0604020202020204" pitchFamily="34" charset="0"/>
                <a:cs typeface="Arial" panose="020B0604020202020204" pitchFamily="34" charset="0"/>
              </a:rPr>
              <a:t>VPA FLEGT M&amp;E Framework approved by JIC </a:t>
            </a:r>
            <a:r>
              <a:rPr lang="en-US" sz="2000" dirty="0">
                <a:solidFill>
                  <a:srgbClr val="002060"/>
                </a:solidFill>
                <a:latin typeface="Arial" panose="020B0604020202020204" pitchFamily="34" charset="0"/>
                <a:cs typeface="Arial" panose="020B0604020202020204" pitchFamily="34" charset="0"/>
              </a:rPr>
              <a:t>(focusing on impact monitoring) Nov, 2020</a:t>
            </a:r>
          </a:p>
          <a:p>
            <a:pPr marL="361950" indent="-361950" algn="just">
              <a:lnSpc>
                <a:spcPts val="2180"/>
              </a:lnSpc>
              <a:spcBef>
                <a:spcPts val="200"/>
              </a:spcBef>
              <a:buClr>
                <a:srgbClr val="C00000"/>
              </a:buClr>
              <a:buSzPts val="2400"/>
            </a:pPr>
            <a:r>
              <a:rPr lang="en-US" sz="2000" b="1"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One billion tree </a:t>
            </a: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planting program issued by the Prime Minister in </a:t>
            </a:r>
            <a:r>
              <a:rPr lang="en-US" sz="2000" b="1"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2021</a:t>
            </a: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t>
            </a:r>
          </a:p>
          <a:p>
            <a:pPr marL="361950" indent="-361950" algn="just">
              <a:lnSpc>
                <a:spcPts val="2180"/>
              </a:lnSpc>
              <a:spcBef>
                <a:spcPts val="200"/>
              </a:spcBef>
              <a:buClr>
                <a:srgbClr val="C00000"/>
              </a:buClr>
              <a:buSzPts val="2400"/>
            </a:pPr>
            <a:r>
              <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Vietnam Forestry Development Strategy 2021–2030, with vision to </a:t>
            </a:r>
            <a:r>
              <a:rPr lang="en-US" sz="2000" b="1"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2050.</a:t>
            </a:r>
            <a:endParaRPr lang="en-US" sz="2000" dirty="0">
              <a:solidFill>
                <a:srgbClr val="002060"/>
              </a:solidFill>
              <a:latin typeface="Arial" panose="020B0604020202020204" pitchFamily="34" charset="0"/>
              <a:cs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p:txBody>
      </p:sp>
      <p:sp>
        <p:nvSpPr>
          <p:cNvPr id="6" name="Google Shape;98;p2">
            <a:extLst>
              <a:ext uri="{FF2B5EF4-FFF2-40B4-BE49-F238E27FC236}">
                <a16:creationId xmlns:a16="http://schemas.microsoft.com/office/drawing/2014/main" id="{08C73692-DEEC-574A-AD47-9CA26EADE1BA}"/>
              </a:ext>
            </a:extLst>
          </p:cNvPr>
          <p:cNvSpPr txBox="1">
            <a:spLocks noGrp="1"/>
          </p:cNvSpPr>
          <p:nvPr>
            <p:ph type="title"/>
          </p:nvPr>
        </p:nvSpPr>
        <p:spPr>
          <a:xfrm>
            <a:off x="2286000" y="195774"/>
            <a:ext cx="6740768" cy="990600"/>
          </a:xfrm>
          <a:prstGeom prst="rect">
            <a:avLst/>
          </a:prstGeom>
          <a:noFill/>
          <a:ln>
            <a:noFill/>
          </a:ln>
        </p:spPr>
        <p:txBody>
          <a:bodyPr spcFirstLastPara="1" wrap="square" lIns="91425" tIns="45700" rIns="91425" bIns="45700" anchor="ctr" anchorCtr="0">
            <a:noAutofit/>
          </a:bodyPr>
          <a:lstStyle/>
          <a:p>
            <a:r>
              <a:rPr lang="en-US" sz="2900" b="1" dirty="0">
                <a:solidFill>
                  <a:srgbClr val="C00000"/>
                </a:solidFill>
                <a:latin typeface="+mn-lt"/>
              </a:rPr>
              <a:t>1. </a:t>
            </a:r>
            <a:r>
              <a:rPr lang="en-US" sz="2500" b="1" dirty="0">
                <a:solidFill>
                  <a:srgbClr val="C00000"/>
                </a:solidFill>
                <a:latin typeface="+mn-lt"/>
              </a:rPr>
              <a:t>CURRENT STATUS OF FORESTS AND FOREST MANAGEMENT IN VIETNAM</a:t>
            </a:r>
          </a:p>
        </p:txBody>
      </p:sp>
    </p:spTree>
    <p:extLst>
      <p:ext uri="{BB962C8B-B14F-4D97-AF65-F5344CB8AC3E}">
        <p14:creationId xmlns:p14="http://schemas.microsoft.com/office/powerpoint/2010/main" val="2825166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2212415" y="332289"/>
            <a:ext cx="6807825" cy="990600"/>
          </a:xfrm>
          <a:prstGeom prst="rect">
            <a:avLst/>
          </a:prstGeom>
          <a:noFill/>
          <a:ln>
            <a:noFill/>
          </a:ln>
        </p:spPr>
        <p:txBody>
          <a:bodyPr spcFirstLastPara="1" wrap="square" lIns="91425" tIns="45700" rIns="91425" bIns="45700" anchor="ctr" anchorCtr="0">
            <a:noAutofit/>
          </a:bodyPr>
          <a:lstStyle/>
          <a:p>
            <a:pPr lvl="0"/>
            <a:r>
              <a:rPr lang="en-US" sz="2900" b="1" dirty="0">
                <a:solidFill>
                  <a:srgbClr val="002060"/>
                </a:solidFill>
              </a:rPr>
              <a:t>2. OVERVIEW</a:t>
            </a:r>
            <a:br>
              <a:rPr lang="en-US" sz="2900" b="1" dirty="0">
                <a:solidFill>
                  <a:srgbClr val="002060"/>
                </a:solidFill>
              </a:rPr>
            </a:br>
            <a:r>
              <a:rPr lang="en-US" sz="2400" b="1" dirty="0">
                <a:solidFill>
                  <a:srgbClr val="002060"/>
                </a:solidFill>
                <a:latin typeface="+mn-lt"/>
              </a:rPr>
              <a:t>The role of Vietnam CSOs in climate change response and natural resource management</a:t>
            </a:r>
          </a:p>
        </p:txBody>
      </p:sp>
      <p:sp>
        <p:nvSpPr>
          <p:cNvPr id="99" name="Google Shape;99;p2"/>
          <p:cNvSpPr txBox="1">
            <a:spLocks noGrp="1"/>
          </p:cNvSpPr>
          <p:nvPr>
            <p:ph type="body" idx="1"/>
          </p:nvPr>
        </p:nvSpPr>
        <p:spPr>
          <a:xfrm>
            <a:off x="200776" y="1649739"/>
            <a:ext cx="8742448" cy="4875972"/>
          </a:xfrm>
          <a:prstGeom prst="rect">
            <a:avLst/>
          </a:prstGeom>
          <a:solidFill>
            <a:schemeClr val="bg1"/>
          </a:solidFill>
          <a:ln>
            <a:noFill/>
          </a:ln>
        </p:spPr>
        <p:txBody>
          <a:bodyPr spcFirstLastPara="1" wrap="square" lIns="91425" tIns="45700" rIns="91425" bIns="45700" anchor="t" anchorCtr="0">
            <a:noAutofit/>
          </a:bodyPr>
          <a:lstStyle/>
          <a:p>
            <a:pPr marL="266700" lvl="0" indent="-266700" algn="just">
              <a:lnSpc>
                <a:spcPts val="3000"/>
              </a:lnSpc>
              <a:spcBef>
                <a:spcPts val="300"/>
              </a:spcBef>
              <a:buClr>
                <a:srgbClr val="C00000"/>
              </a:buClr>
              <a:buSzPts val="2400"/>
              <a:buFont typeface="Arial" panose="020B0604020202020204" pitchFamily="34" charset="0"/>
              <a:buChar char="•"/>
              <a:tabLst>
                <a:tab pos="266700" algn="l"/>
              </a:tabLst>
            </a:pPr>
            <a:r>
              <a:rPr lang="en-US" sz="2000" b="1" dirty="0">
                <a:solidFill>
                  <a:srgbClr val="002060"/>
                </a:solidFill>
                <a:latin typeface="+mn-l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VNGO-CC: Vietnamese NGO and </a:t>
            </a:r>
            <a:r>
              <a:rPr lang="en-US" sz="2000" b="1" dirty="0">
                <a:solidFill>
                  <a:srgbClr val="002060"/>
                </a:solidFill>
                <a:latin typeface="+mn-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Climate Change Network of 130 CSOs, SRD is the Chair</a:t>
            </a:r>
            <a:endParaRPr lang="en-US" sz="2000" b="1" dirty="0">
              <a:solidFill>
                <a:srgbClr val="002060"/>
              </a:solidFill>
              <a:latin typeface="+mn-l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266700" lvl="0" indent="-266700" algn="just">
              <a:lnSpc>
                <a:spcPts val="3000"/>
              </a:lnSpc>
              <a:spcBef>
                <a:spcPts val="300"/>
              </a:spcBef>
              <a:buClr>
                <a:srgbClr val="C00000"/>
              </a:buClr>
              <a:buSzPts val="2400"/>
              <a:buFont typeface="Arial" panose="020B0604020202020204" pitchFamily="34" charset="0"/>
              <a:buChar char="•"/>
              <a:tabLst>
                <a:tab pos="266700" algn="l"/>
              </a:tabLst>
            </a:pPr>
            <a:r>
              <a:rPr lang="en-US" sz="2000" b="1" dirty="0">
                <a:solidFill>
                  <a:srgbClr val="002060"/>
                </a:solidFill>
                <a:latin typeface="+mn-l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CCWG: Climate Change Working Group consists of more than 1,400 subscriber, WWF is the chair and SRD is the co-chair </a:t>
            </a:r>
          </a:p>
          <a:p>
            <a:pPr marL="266700" lvl="0" indent="-266700" algn="just">
              <a:lnSpc>
                <a:spcPts val="3000"/>
              </a:lnSpc>
              <a:spcBef>
                <a:spcPts val="300"/>
              </a:spcBef>
              <a:buClr>
                <a:srgbClr val="C00000"/>
              </a:buClr>
              <a:buSzPts val="2400"/>
              <a:buFont typeface="Arial" panose="020B0604020202020204" pitchFamily="34" charset="0"/>
              <a:buChar char="•"/>
              <a:tabLst>
                <a:tab pos="266700" algn="l"/>
              </a:tabLst>
            </a:pPr>
            <a:r>
              <a:rPr lang="en-US" sz="2000" b="1" dirty="0">
                <a:solidFill>
                  <a:srgbClr val="002060"/>
                </a:solidFill>
                <a:latin typeface="+mn-l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An Agreement between DCC-VNGO&amp;CC-CCWG was signed since 2011</a:t>
            </a:r>
          </a:p>
          <a:p>
            <a:pPr marL="266700" lvl="0" indent="-266700" algn="just">
              <a:lnSpc>
                <a:spcPts val="3000"/>
              </a:lnSpc>
              <a:spcBef>
                <a:spcPts val="300"/>
              </a:spcBef>
              <a:buClr>
                <a:srgbClr val="C00000"/>
              </a:buClr>
              <a:buSzPts val="2400"/>
              <a:buFont typeface="Arial" panose="020B0604020202020204" pitchFamily="34" charset="0"/>
              <a:buChar char="•"/>
              <a:tabLst>
                <a:tab pos="266700" algn="l"/>
              </a:tabLst>
            </a:pPr>
            <a:r>
              <a:rPr lang="en-US" sz="2000" dirty="0">
                <a:solidFill>
                  <a:srgbClr val="002060"/>
                </a:solidFill>
                <a:latin typeface="+mn-lt"/>
              </a:rPr>
              <a:t>Regular CCWG’s core group to dialogue with Department of Climate Change (DCC) on NDC and NAP, M&amp;E and gender mainstreaming</a:t>
            </a:r>
          </a:p>
          <a:p>
            <a:pPr marL="266700" lvl="0" indent="-266700" algn="just">
              <a:lnSpc>
                <a:spcPts val="3000"/>
              </a:lnSpc>
              <a:spcBef>
                <a:spcPts val="300"/>
              </a:spcBef>
              <a:buClr>
                <a:srgbClr val="C00000"/>
              </a:buClr>
              <a:buSzPts val="2400"/>
              <a:buFont typeface="Arial" panose="020B0604020202020204" pitchFamily="34" charset="0"/>
              <a:buChar char="•"/>
              <a:tabLst>
                <a:tab pos="266700" algn="l"/>
              </a:tabLst>
            </a:pPr>
            <a:r>
              <a:rPr lang="en-US" sz="2000" dirty="0">
                <a:solidFill>
                  <a:srgbClr val="002060"/>
                </a:solidFill>
                <a:latin typeface="+mn-lt"/>
              </a:rPr>
              <a:t>CCWG organized </a:t>
            </a:r>
            <a:r>
              <a:rPr lang="en-US" sz="2000" dirty="0" err="1">
                <a:solidFill>
                  <a:srgbClr val="002060"/>
                </a:solidFill>
                <a:latin typeface="+mn-lt"/>
              </a:rPr>
              <a:t>NbS</a:t>
            </a:r>
            <a:r>
              <a:rPr lang="en-US" sz="2000" dirty="0">
                <a:solidFill>
                  <a:srgbClr val="002060"/>
                </a:solidFill>
                <a:latin typeface="+mn-lt"/>
              </a:rPr>
              <a:t> training for key I/NGOs members in July</a:t>
            </a:r>
          </a:p>
          <a:p>
            <a:pPr marL="266700" lvl="0" indent="-266700" algn="just">
              <a:lnSpc>
                <a:spcPts val="3000"/>
              </a:lnSpc>
              <a:spcBef>
                <a:spcPts val="300"/>
              </a:spcBef>
              <a:buClr>
                <a:srgbClr val="C00000"/>
              </a:buClr>
              <a:buSzPts val="2400"/>
              <a:buFont typeface="Arial" panose="020B0604020202020204" pitchFamily="34" charset="0"/>
              <a:buChar char="•"/>
              <a:tabLst>
                <a:tab pos="266700" algn="l"/>
              </a:tabLst>
            </a:pPr>
            <a:r>
              <a:rPr lang="en-US" sz="2000" dirty="0">
                <a:solidFill>
                  <a:srgbClr val="002060"/>
                </a:solidFill>
                <a:latin typeface="+mn-lt"/>
              </a:rPr>
              <a:t>CCWG has reviewed the current strategy to formulate the new one with wider range of interventions including </a:t>
            </a:r>
            <a:r>
              <a:rPr lang="en-US" sz="2000" dirty="0" err="1">
                <a:solidFill>
                  <a:srgbClr val="002060"/>
                </a:solidFill>
                <a:latin typeface="+mn-lt"/>
              </a:rPr>
              <a:t>NbS</a:t>
            </a:r>
            <a:r>
              <a:rPr lang="en-US" sz="2000" dirty="0">
                <a:solidFill>
                  <a:srgbClr val="002060"/>
                </a:solidFill>
                <a:latin typeface="+mn-lt"/>
              </a:rPr>
              <a:t>.</a:t>
            </a:r>
          </a:p>
          <a:p>
            <a:pPr marL="266700" lvl="0" indent="-266700" algn="just">
              <a:lnSpc>
                <a:spcPts val="3100"/>
              </a:lnSpc>
              <a:spcBef>
                <a:spcPts val="600"/>
              </a:spcBef>
              <a:buClr>
                <a:srgbClr val="C00000"/>
              </a:buClr>
              <a:buSzPts val="2400"/>
              <a:buFont typeface="Arial" panose="020B0604020202020204" pitchFamily="34" charset="0"/>
              <a:buChar char="•"/>
              <a:tabLst>
                <a:tab pos="266700" algn="l"/>
              </a:tabLst>
            </a:pPr>
            <a:endParaRPr lang="en-US" sz="2000" dirty="0">
              <a:solidFill>
                <a:srgbClr val="002060"/>
              </a:solidFill>
              <a:latin typeface="+mn-lt"/>
            </a:endParaRPr>
          </a:p>
        </p:txBody>
      </p:sp>
    </p:spTree>
    <p:extLst>
      <p:ext uri="{BB962C8B-B14F-4D97-AF65-F5344CB8AC3E}">
        <p14:creationId xmlns:p14="http://schemas.microsoft.com/office/powerpoint/2010/main" val="3135990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58F40E-9427-824F-937C-4B833DA8F3CE}"/>
              </a:ext>
            </a:extLst>
          </p:cNvPr>
          <p:cNvSpPr/>
          <p:nvPr/>
        </p:nvSpPr>
        <p:spPr>
          <a:xfrm>
            <a:off x="0" y="0"/>
            <a:ext cx="4089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Content Placeholder 2">
            <a:extLst>
              <a:ext uri="{FF2B5EF4-FFF2-40B4-BE49-F238E27FC236}">
                <a16:creationId xmlns:a16="http://schemas.microsoft.com/office/drawing/2014/main" id="{044312DF-46BA-C54A-B477-112F6AD19A3B}"/>
              </a:ext>
            </a:extLst>
          </p:cNvPr>
          <p:cNvSpPr txBox="1">
            <a:spLocks/>
          </p:cNvSpPr>
          <p:nvPr/>
        </p:nvSpPr>
        <p:spPr>
          <a:xfrm>
            <a:off x="52755" y="1117600"/>
            <a:ext cx="4368800" cy="484514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1488" indent="-382588">
              <a:lnSpc>
                <a:spcPts val="2500"/>
              </a:lnSpc>
              <a:spcBef>
                <a:spcPts val="600"/>
              </a:spcBef>
              <a:buFont typeface="Wingdings" pitchFamily="2" charset="2"/>
              <a:buChar char="v"/>
            </a:pPr>
            <a:r>
              <a:rPr lang="en-US" sz="2200" dirty="0"/>
              <a:t>Covering all climate regions</a:t>
            </a:r>
          </a:p>
          <a:p>
            <a:pPr marL="471488" indent="-382588">
              <a:lnSpc>
                <a:spcPts val="2500"/>
              </a:lnSpc>
              <a:spcBef>
                <a:spcPts val="600"/>
              </a:spcBef>
              <a:buFont typeface="Wingdings" pitchFamily="2" charset="2"/>
              <a:buChar char="v"/>
            </a:pPr>
            <a:r>
              <a:rPr lang="en-US" sz="2200" dirty="0"/>
              <a:t>More focused on ethnic minorities and vulnerable communities:</a:t>
            </a:r>
          </a:p>
          <a:p>
            <a:pPr marL="944563" lvl="1" indent="-354013">
              <a:lnSpc>
                <a:spcPts val="2500"/>
              </a:lnSpc>
              <a:spcBef>
                <a:spcPts val="600"/>
              </a:spcBef>
            </a:pPr>
            <a:r>
              <a:rPr lang="en-US" sz="2200" dirty="0"/>
              <a:t>Northern midland and mountainous areas</a:t>
            </a:r>
          </a:p>
          <a:p>
            <a:pPr marL="944563" lvl="1" indent="-354013">
              <a:lnSpc>
                <a:spcPts val="2500"/>
              </a:lnSpc>
              <a:spcBef>
                <a:spcPts val="600"/>
              </a:spcBef>
            </a:pPr>
            <a:r>
              <a:rPr lang="en-US" sz="2200" dirty="0"/>
              <a:t>Red River Delta</a:t>
            </a:r>
            <a:r>
              <a:rPr lang="vi-VN" sz="2200" dirty="0"/>
              <a:t> </a:t>
            </a:r>
            <a:endParaRPr lang="en-US" sz="2200" dirty="0"/>
          </a:p>
          <a:p>
            <a:pPr marL="944563" lvl="1" indent="-354013">
              <a:lnSpc>
                <a:spcPts val="2500"/>
              </a:lnSpc>
              <a:spcBef>
                <a:spcPts val="600"/>
              </a:spcBef>
            </a:pPr>
            <a:r>
              <a:rPr lang="en-US" sz="2200" dirty="0"/>
              <a:t>North Central area</a:t>
            </a:r>
          </a:p>
          <a:p>
            <a:pPr marL="944563" lvl="1" indent="-354013">
              <a:lnSpc>
                <a:spcPts val="2500"/>
              </a:lnSpc>
              <a:spcBef>
                <a:spcPts val="600"/>
              </a:spcBef>
            </a:pPr>
            <a:r>
              <a:rPr lang="en-US" sz="2200" dirty="0"/>
              <a:t>South Central Coast</a:t>
            </a:r>
          </a:p>
          <a:p>
            <a:pPr marL="944563" lvl="1" indent="-354013">
              <a:lnSpc>
                <a:spcPts val="2500"/>
              </a:lnSpc>
              <a:spcBef>
                <a:spcPts val="600"/>
              </a:spcBef>
            </a:pPr>
            <a:r>
              <a:rPr lang="en-US" sz="2200" dirty="0"/>
              <a:t>Central Highlands</a:t>
            </a:r>
            <a:r>
              <a:rPr lang="vi-VN" sz="2200" dirty="0"/>
              <a:t> </a:t>
            </a:r>
            <a:endParaRPr lang="en-US" sz="2200" dirty="0"/>
          </a:p>
          <a:p>
            <a:pPr marL="944563" lvl="1" indent="-354013">
              <a:lnSpc>
                <a:spcPts val="2500"/>
              </a:lnSpc>
              <a:spcBef>
                <a:spcPts val="600"/>
              </a:spcBef>
            </a:pPr>
            <a:r>
              <a:rPr lang="en-US" sz="2200" dirty="0"/>
              <a:t>Mekong River Delta</a:t>
            </a:r>
          </a:p>
          <a:p>
            <a:pPr marL="944563" lvl="1" indent="-354013">
              <a:lnSpc>
                <a:spcPts val="2500"/>
              </a:lnSpc>
              <a:spcBef>
                <a:spcPts val="600"/>
              </a:spcBef>
            </a:pPr>
            <a:r>
              <a:rPr lang="en-US" sz="2200" dirty="0"/>
              <a:t>Large urban areas</a:t>
            </a:r>
          </a:p>
        </p:txBody>
      </p:sp>
      <p:sp>
        <p:nvSpPr>
          <p:cNvPr id="9" name="Title 1">
            <a:extLst>
              <a:ext uri="{FF2B5EF4-FFF2-40B4-BE49-F238E27FC236}">
                <a16:creationId xmlns:a16="http://schemas.microsoft.com/office/drawing/2014/main" id="{BA25B539-1D8D-4F45-A8C9-CAB3853C7432}"/>
              </a:ext>
            </a:extLst>
          </p:cNvPr>
          <p:cNvSpPr txBox="1">
            <a:spLocks/>
          </p:cNvSpPr>
          <p:nvPr/>
        </p:nvSpPr>
        <p:spPr>
          <a:xfrm>
            <a:off x="577850" y="222345"/>
            <a:ext cx="7988299" cy="561474"/>
          </a:xfrm>
          <a:prstGeom prst="rect">
            <a:avLst/>
          </a:prstGeom>
          <a:solidFill>
            <a:schemeClr val="bg1"/>
          </a:solidFill>
        </p:spPr>
        <p:txBody>
          <a:bodyPr>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00" b="1" dirty="0">
                <a:latin typeface="Arial" panose="020B0604020202020204" pitchFamily="34" charset="0"/>
                <a:cs typeface="Arial" panose="020B0604020202020204" pitchFamily="34" charset="0"/>
              </a:rPr>
              <a:t>Areas where CSO’ work on climate change are carried out</a:t>
            </a:r>
          </a:p>
        </p:txBody>
      </p:sp>
      <p:pic>
        <p:nvPicPr>
          <p:cNvPr id="4" name="Picture 3">
            <a:extLst>
              <a:ext uri="{FF2B5EF4-FFF2-40B4-BE49-F238E27FC236}">
                <a16:creationId xmlns:a16="http://schemas.microsoft.com/office/drawing/2014/main" id="{E8EE6906-9AE2-CE42-9433-F0951F9DD581}"/>
              </a:ext>
            </a:extLst>
          </p:cNvPr>
          <p:cNvPicPr>
            <a:picLocks noChangeAspect="1"/>
          </p:cNvPicPr>
          <p:nvPr/>
        </p:nvPicPr>
        <p:blipFill>
          <a:blip r:embed="rId2"/>
          <a:stretch>
            <a:fillRect/>
          </a:stretch>
        </p:blipFill>
        <p:spPr>
          <a:xfrm>
            <a:off x="4133849" y="620458"/>
            <a:ext cx="4914852" cy="5839428"/>
          </a:xfrm>
          <a:prstGeom prst="rect">
            <a:avLst/>
          </a:prstGeom>
        </p:spPr>
      </p:pic>
    </p:spTree>
    <p:extLst>
      <p:ext uri="{BB962C8B-B14F-4D97-AF65-F5344CB8AC3E}">
        <p14:creationId xmlns:p14="http://schemas.microsoft.com/office/powerpoint/2010/main" val="387187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0"/>
          <p:cNvSpPr txBox="1">
            <a:spLocks noGrp="1"/>
          </p:cNvSpPr>
          <p:nvPr>
            <p:ph type="body" idx="1"/>
          </p:nvPr>
        </p:nvSpPr>
        <p:spPr>
          <a:xfrm>
            <a:off x="50800" y="1240971"/>
            <a:ext cx="9042400" cy="4976950"/>
          </a:xfrm>
          <a:prstGeom prst="rect">
            <a:avLst/>
          </a:prstGeom>
          <a:solidFill>
            <a:schemeClr val="bg1"/>
          </a:solidFill>
          <a:ln>
            <a:noFill/>
          </a:ln>
        </p:spPr>
        <p:txBody>
          <a:bodyPr spcFirstLastPara="1" wrap="square" lIns="91425" tIns="45700" rIns="91425" bIns="45700" anchor="t" anchorCtr="0">
            <a:noAutofit/>
          </a:bodyPr>
          <a:lstStyle/>
          <a:p>
            <a:pPr algn="just">
              <a:lnSpc>
                <a:spcPts val="2800"/>
              </a:lnSpc>
              <a:buFont typeface="Wingdings" panose="05000000000000000000" pitchFamily="2" charset="2"/>
              <a:buChar char="Ø"/>
            </a:pPr>
            <a:r>
              <a:rPr lang="en-ID" sz="2400" dirty="0">
                <a:solidFill>
                  <a:srgbClr val="002060"/>
                </a:solidFill>
                <a:latin typeface="Arial" panose="020B0604020202020204" pitchFamily="34" charset="0"/>
                <a:cs typeface="Arial" panose="020B0604020202020204" pitchFamily="34" charset="0"/>
              </a:rPr>
              <a:t>Ecosystem-based Approach/ Adaptation (</a:t>
            </a:r>
            <a:r>
              <a:rPr lang="en-ID" sz="2400" dirty="0" err="1">
                <a:solidFill>
                  <a:srgbClr val="002060"/>
                </a:solidFill>
                <a:latin typeface="Arial" panose="020B0604020202020204" pitchFamily="34" charset="0"/>
                <a:cs typeface="Arial" panose="020B0604020202020204" pitchFamily="34" charset="0"/>
              </a:rPr>
              <a:t>EbA</a:t>
            </a:r>
            <a:r>
              <a:rPr lang="en-ID" sz="2400" dirty="0">
                <a:solidFill>
                  <a:srgbClr val="002060"/>
                </a:solidFill>
                <a:latin typeface="Arial" panose="020B0604020202020204" pitchFamily="34" charset="0"/>
                <a:cs typeface="Arial" panose="020B0604020202020204" pitchFamily="34" charset="0"/>
              </a:rPr>
              <a:t>) was first introduced in Vietnam through research in the 1990s, and have the first pilot studies in 2011 -2014 (Ben Tre), 2015-2018 </a:t>
            </a:r>
            <a:r>
              <a:rPr lang="en-ID" sz="2300" dirty="0">
                <a:solidFill>
                  <a:srgbClr val="002060"/>
                </a:solidFill>
                <a:latin typeface="Arial" panose="020B0604020202020204" pitchFamily="34" charset="0"/>
                <a:cs typeface="Arial" panose="020B0604020202020204" pitchFamily="34" charset="0"/>
              </a:rPr>
              <a:t>(Quang </a:t>
            </a:r>
            <a:r>
              <a:rPr lang="en-ID" sz="2300" dirty="0" err="1">
                <a:solidFill>
                  <a:srgbClr val="002060"/>
                </a:solidFill>
                <a:latin typeface="Arial" panose="020B0604020202020204" pitchFamily="34" charset="0"/>
                <a:cs typeface="Arial" panose="020B0604020202020204" pitchFamily="34" charset="0"/>
              </a:rPr>
              <a:t>Binh</a:t>
            </a:r>
            <a:r>
              <a:rPr lang="en-ID" sz="2300" dirty="0">
                <a:solidFill>
                  <a:srgbClr val="002060"/>
                </a:solidFill>
                <a:latin typeface="Arial" panose="020B0604020202020204" pitchFamily="34" charset="0"/>
                <a:cs typeface="Arial" panose="020B0604020202020204" pitchFamily="34" charset="0"/>
              </a:rPr>
              <a:t>, Ha </a:t>
            </a:r>
            <a:r>
              <a:rPr lang="en-ID" sz="2300" dirty="0" err="1">
                <a:solidFill>
                  <a:srgbClr val="002060"/>
                </a:solidFill>
                <a:latin typeface="Arial" panose="020B0604020202020204" pitchFamily="34" charset="0"/>
                <a:cs typeface="Arial" panose="020B0604020202020204" pitchFamily="34" charset="0"/>
              </a:rPr>
              <a:t>Tinh</a:t>
            </a:r>
            <a:r>
              <a:rPr lang="en-ID" sz="2300" dirty="0">
                <a:solidFill>
                  <a:srgbClr val="002060"/>
                </a:solidFill>
                <a:latin typeface="Arial" panose="020B0604020202020204" pitchFamily="34" charset="0"/>
                <a:cs typeface="Arial" panose="020B0604020202020204" pitchFamily="34" charset="0"/>
              </a:rPr>
              <a:t>, Hai </a:t>
            </a:r>
            <a:r>
              <a:rPr lang="en-ID" sz="2300" dirty="0" err="1">
                <a:solidFill>
                  <a:srgbClr val="002060"/>
                </a:solidFill>
                <a:latin typeface="Arial" panose="020B0604020202020204" pitchFamily="34" charset="0"/>
                <a:cs typeface="Arial" panose="020B0604020202020204" pitchFamily="34" charset="0"/>
              </a:rPr>
              <a:t>Phong</a:t>
            </a:r>
            <a:r>
              <a:rPr lang="en-ID" sz="2300" dirty="0">
                <a:solidFill>
                  <a:srgbClr val="002060"/>
                </a:solidFill>
                <a:latin typeface="Arial" panose="020B0604020202020204" pitchFamily="34" charset="0"/>
                <a:cs typeface="Arial" panose="020B0604020202020204" pitchFamily="34" charset="0"/>
              </a:rPr>
              <a:t>). </a:t>
            </a:r>
          </a:p>
          <a:p>
            <a:pPr algn="just">
              <a:lnSpc>
                <a:spcPts val="2800"/>
              </a:lnSpc>
              <a:buFont typeface="Wingdings" panose="05000000000000000000" pitchFamily="2" charset="2"/>
              <a:buChar char="Ø"/>
            </a:pPr>
            <a:r>
              <a:rPr lang="en-ID" sz="2400" dirty="0">
                <a:solidFill>
                  <a:srgbClr val="002060"/>
                </a:solidFill>
                <a:latin typeface="Arial" panose="020B0604020202020204" pitchFamily="34" charset="0"/>
                <a:cs typeface="Arial" panose="020B0604020202020204" pitchFamily="34" charset="0"/>
              </a:rPr>
              <a:t>GOV and CSOs’ projects mainly refer to </a:t>
            </a:r>
            <a:r>
              <a:rPr lang="en-ID" sz="2400" dirty="0" err="1">
                <a:solidFill>
                  <a:srgbClr val="002060"/>
                </a:solidFill>
                <a:latin typeface="Arial" panose="020B0604020202020204" pitchFamily="34" charset="0"/>
                <a:cs typeface="Arial" panose="020B0604020202020204" pitchFamily="34" charset="0"/>
              </a:rPr>
              <a:t>EbA</a:t>
            </a:r>
            <a:r>
              <a:rPr lang="en-ID" sz="2400" dirty="0">
                <a:solidFill>
                  <a:srgbClr val="002060"/>
                </a:solidFill>
                <a:latin typeface="Arial" panose="020B0604020202020204" pitchFamily="34" charset="0"/>
                <a:cs typeface="Arial" panose="020B0604020202020204" pitchFamily="34" charset="0"/>
              </a:rPr>
              <a:t> or similar, while </a:t>
            </a:r>
            <a:r>
              <a:rPr lang="en-ID" sz="2400" b="1" dirty="0" err="1">
                <a:solidFill>
                  <a:srgbClr val="002060"/>
                </a:solidFill>
                <a:latin typeface="Arial" panose="020B0604020202020204" pitchFamily="34" charset="0"/>
                <a:cs typeface="Arial" panose="020B0604020202020204" pitchFamily="34" charset="0"/>
              </a:rPr>
              <a:t>NbS</a:t>
            </a:r>
            <a:r>
              <a:rPr lang="en-ID" sz="2400" b="1" dirty="0">
                <a:solidFill>
                  <a:srgbClr val="002060"/>
                </a:solidFill>
                <a:latin typeface="Arial" panose="020B0604020202020204" pitchFamily="34" charset="0"/>
                <a:cs typeface="Arial" panose="020B0604020202020204" pitchFamily="34" charset="0"/>
              </a:rPr>
              <a:t> is still a new concept; </a:t>
            </a:r>
          </a:p>
          <a:p>
            <a:pPr algn="just">
              <a:lnSpc>
                <a:spcPts val="2800"/>
              </a:lnSpc>
              <a:buFont typeface="Wingdings" panose="05000000000000000000" pitchFamily="2" charset="2"/>
              <a:buChar char="Ø"/>
            </a:pPr>
            <a:r>
              <a:rPr lang="en-ID" sz="2400" dirty="0">
                <a:solidFill>
                  <a:srgbClr val="002060"/>
                </a:solidFill>
                <a:latin typeface="+mn-lt"/>
                <a:cs typeface="Times New Roman" panose="02020603050405020304" pitchFamily="18" charset="0"/>
              </a:rPr>
              <a:t>Viet Nam has submitted the NDC, in which the use of </a:t>
            </a:r>
            <a:r>
              <a:rPr lang="en-ID" sz="2400" dirty="0" err="1">
                <a:solidFill>
                  <a:srgbClr val="002060"/>
                </a:solidFill>
                <a:latin typeface="+mn-lt"/>
                <a:cs typeface="Times New Roman" panose="02020603050405020304" pitchFamily="18" charset="0"/>
              </a:rPr>
              <a:t>NbS</a:t>
            </a:r>
            <a:r>
              <a:rPr lang="en-ID" sz="2400" dirty="0">
                <a:solidFill>
                  <a:srgbClr val="002060"/>
                </a:solidFill>
                <a:latin typeface="+mn-lt"/>
                <a:cs typeface="Times New Roman" panose="02020603050405020304" pitchFamily="18" charset="0"/>
              </a:rPr>
              <a:t> for CC mitigation, includes forest-related mitigation is mentioned</a:t>
            </a:r>
          </a:p>
          <a:p>
            <a:pPr algn="just">
              <a:lnSpc>
                <a:spcPts val="2800"/>
              </a:lnSpc>
              <a:buFont typeface="Wingdings" panose="05000000000000000000" pitchFamily="2" charset="2"/>
              <a:buChar char="Ø"/>
            </a:pPr>
            <a:r>
              <a:rPr lang="en-US" sz="2400" b="1" dirty="0">
                <a:solidFill>
                  <a:srgbClr val="002060"/>
                </a:solidFill>
                <a:latin typeface="+mn-lt"/>
                <a:cs typeface="Arial" panose="020B060402020202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One billion tree </a:t>
            </a:r>
            <a:r>
              <a:rPr lang="en-US" sz="2400" dirty="0">
                <a:solidFill>
                  <a:srgbClr val="002060"/>
                </a:solidFill>
                <a:latin typeface="+mn-lt"/>
                <a:cs typeface="Arial" panose="020B060402020202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planting program issued by the</a:t>
            </a:r>
            <a:r>
              <a:rPr lang="en-US" sz="2400" dirty="0">
                <a:solidFill>
                  <a:srgbClr val="002060"/>
                </a:solidFill>
                <a:latin typeface="Arial" panose="020B0604020202020204" pitchFamily="34" charset="0"/>
                <a:cs typeface="Arial" panose="020B060402020202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Prime Minister in </a:t>
            </a:r>
            <a:r>
              <a:rPr lang="en-US" sz="2400" b="1" dirty="0">
                <a:solidFill>
                  <a:srgbClr val="002060"/>
                </a:solidFill>
                <a:latin typeface="Arial" panose="020B0604020202020204" pitchFamily="34" charset="0"/>
                <a:cs typeface="Arial" panose="020B060402020202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2021 to mobilize all stakeholders</a:t>
            </a:r>
          </a:p>
          <a:p>
            <a:pPr algn="just">
              <a:lnSpc>
                <a:spcPts val="2800"/>
              </a:lnSpc>
              <a:buFont typeface="Wingdings" panose="05000000000000000000" pitchFamily="2" charset="2"/>
              <a:buChar char="Ø"/>
            </a:pPr>
            <a:r>
              <a:rPr lang="en-ID" sz="2400" dirty="0">
                <a:solidFill>
                  <a:srgbClr val="002060"/>
                </a:solidFill>
                <a:latin typeface="Arial" panose="020B0604020202020204" pitchFamily="34" charset="0"/>
                <a:cs typeface="Arial" panose="020B0604020202020204" pitchFamily="34" charset="0"/>
              </a:rPr>
              <a:t>Private sector participated largely in production forest management, mainly acacia plantation.</a:t>
            </a:r>
          </a:p>
        </p:txBody>
      </p:sp>
      <p:sp>
        <p:nvSpPr>
          <p:cNvPr id="238" name="Google Shape;238;p20"/>
          <p:cNvSpPr txBox="1"/>
          <p:nvPr/>
        </p:nvSpPr>
        <p:spPr>
          <a:xfrm>
            <a:off x="2356337" y="193823"/>
            <a:ext cx="6543431" cy="892512"/>
          </a:xfrm>
          <a:prstGeom prst="rect">
            <a:avLst/>
          </a:prstGeom>
          <a:noFill/>
          <a:ln>
            <a:noFill/>
          </a:ln>
        </p:spPr>
        <p:txBody>
          <a:bodyPr spcFirstLastPara="1" wrap="square" lIns="91425" tIns="45700" rIns="91425" bIns="45700" anchor="t" anchorCtr="0">
            <a:spAutoFit/>
          </a:bodyPr>
          <a:lstStyle/>
          <a:p>
            <a:pPr lvl="0" algn="ctr"/>
            <a:r>
              <a:rPr lang="en-US" sz="2600" b="1" dirty="0">
                <a:solidFill>
                  <a:srgbClr val="002060"/>
                </a:solidFill>
                <a:latin typeface="+mn-lt"/>
                <a:ea typeface="Calibri"/>
                <a:cs typeface="Calibri"/>
                <a:sym typeface="Calibri"/>
              </a:rPr>
              <a:t>3. </a:t>
            </a:r>
            <a:r>
              <a:rPr lang="en-US" sz="2600" b="1" dirty="0">
                <a:solidFill>
                  <a:srgbClr val="002060"/>
                </a:solidFill>
                <a:latin typeface="Arial" panose="020B0604020202020204" pitchFamily="34" charset="0"/>
                <a:cs typeface="Arial" panose="020B0604020202020204" pitchFamily="34" charset="0"/>
              </a:rPr>
              <a:t>Status of </a:t>
            </a:r>
            <a:r>
              <a:rPr lang="en-US" sz="2600" b="1" dirty="0" err="1">
                <a:solidFill>
                  <a:srgbClr val="002060"/>
                </a:solidFill>
                <a:latin typeface="Arial" panose="020B0604020202020204" pitchFamily="34" charset="0"/>
                <a:cs typeface="Arial" panose="020B0604020202020204" pitchFamily="34" charset="0"/>
              </a:rPr>
              <a:t>NbS</a:t>
            </a:r>
            <a:r>
              <a:rPr lang="en-US" sz="2600" b="1" dirty="0">
                <a:solidFill>
                  <a:srgbClr val="002060"/>
                </a:solidFill>
                <a:latin typeface="Arial" panose="020B0604020202020204" pitchFamily="34" charset="0"/>
                <a:cs typeface="Arial" panose="020B0604020202020204" pitchFamily="34" charset="0"/>
              </a:rPr>
              <a:t>-related research and practices in Vietnam</a:t>
            </a:r>
            <a:endParaRPr sz="2600" b="1" dirty="0">
              <a:solidFill>
                <a:srgbClr val="002060"/>
              </a:solidFill>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8;p20">
            <a:extLst>
              <a:ext uri="{FF2B5EF4-FFF2-40B4-BE49-F238E27FC236}">
                <a16:creationId xmlns:a16="http://schemas.microsoft.com/office/drawing/2014/main" id="{85786583-9FC7-7849-BCF8-A0E561B12000}"/>
              </a:ext>
            </a:extLst>
          </p:cNvPr>
          <p:cNvSpPr txBox="1"/>
          <p:nvPr/>
        </p:nvSpPr>
        <p:spPr>
          <a:xfrm>
            <a:off x="2419337" y="251495"/>
            <a:ext cx="6179849" cy="892512"/>
          </a:xfrm>
          <a:prstGeom prst="rect">
            <a:avLst/>
          </a:prstGeom>
          <a:noFill/>
          <a:ln>
            <a:noFill/>
          </a:ln>
        </p:spPr>
        <p:txBody>
          <a:bodyPr spcFirstLastPara="1" wrap="square" lIns="91425" tIns="45700" rIns="91425" bIns="45700" anchor="t" anchorCtr="0">
            <a:spAutoFit/>
          </a:bodyPr>
          <a:lstStyle/>
          <a:p>
            <a:pPr lvl="0" algn="ctr"/>
            <a:r>
              <a:rPr lang="en-US" sz="2500" b="1" dirty="0">
                <a:solidFill>
                  <a:srgbClr val="002060"/>
                </a:solidFill>
                <a:latin typeface="+mn-lt"/>
                <a:ea typeface="Calibri"/>
                <a:cs typeface="Calibri"/>
                <a:sym typeface="Calibri"/>
              </a:rPr>
              <a:t>3. Several </a:t>
            </a:r>
            <a:r>
              <a:rPr lang="en-US" sz="2500" b="1" dirty="0" err="1">
                <a:solidFill>
                  <a:srgbClr val="002060"/>
                </a:solidFill>
                <a:latin typeface="+mn-lt"/>
                <a:ea typeface="Calibri"/>
                <a:cs typeface="Calibri"/>
                <a:sym typeface="Calibri"/>
              </a:rPr>
              <a:t>EbA</a:t>
            </a:r>
            <a:r>
              <a:rPr lang="en-US" sz="2500" b="1" dirty="0">
                <a:solidFill>
                  <a:srgbClr val="002060"/>
                </a:solidFill>
                <a:latin typeface="+mn-lt"/>
                <a:ea typeface="Calibri"/>
                <a:cs typeface="Calibri"/>
                <a:sym typeface="Calibri"/>
              </a:rPr>
              <a:t>, </a:t>
            </a:r>
            <a:r>
              <a:rPr lang="en-US" sz="2500" b="1" dirty="0" err="1">
                <a:solidFill>
                  <a:srgbClr val="002060"/>
                </a:solidFill>
                <a:latin typeface="+mn-lt"/>
                <a:ea typeface="Calibri"/>
                <a:cs typeface="Calibri"/>
                <a:sym typeface="Calibri"/>
              </a:rPr>
              <a:t>NbS</a:t>
            </a:r>
            <a:r>
              <a:rPr lang="en-US" sz="2500" b="1" dirty="0">
                <a:solidFill>
                  <a:srgbClr val="002060"/>
                </a:solidFill>
                <a:latin typeface="+mn-lt"/>
                <a:ea typeface="Calibri"/>
                <a:cs typeface="Calibri"/>
                <a:sym typeface="Calibri"/>
              </a:rPr>
              <a:t> related practices </a:t>
            </a:r>
            <a:r>
              <a:rPr lang="en-US" sz="2500" b="1" dirty="0">
                <a:solidFill>
                  <a:srgbClr val="002060"/>
                </a:solidFill>
                <a:latin typeface="+mn-lt"/>
                <a:cs typeface="Arial" panose="020B0604020202020204" pitchFamily="34" charset="0"/>
              </a:rPr>
              <a:t>in Vietnam</a:t>
            </a:r>
            <a:endParaRPr lang="en-US" sz="2500" b="1" dirty="0">
              <a:solidFill>
                <a:srgbClr val="002060"/>
              </a:solidFill>
              <a:latin typeface="+mn-lt"/>
            </a:endParaRPr>
          </a:p>
        </p:txBody>
      </p:sp>
      <p:grpSp>
        <p:nvGrpSpPr>
          <p:cNvPr id="8" name="Group 7">
            <a:extLst>
              <a:ext uri="{FF2B5EF4-FFF2-40B4-BE49-F238E27FC236}">
                <a16:creationId xmlns:a16="http://schemas.microsoft.com/office/drawing/2014/main" id="{78424240-7424-814E-869D-D260B8B81446}"/>
              </a:ext>
            </a:extLst>
          </p:cNvPr>
          <p:cNvGrpSpPr/>
          <p:nvPr/>
        </p:nvGrpSpPr>
        <p:grpSpPr>
          <a:xfrm>
            <a:off x="3395942" y="1157587"/>
            <a:ext cx="3106385" cy="4839606"/>
            <a:chOff x="6176771" y="449077"/>
            <a:chExt cx="3106385" cy="4839606"/>
          </a:xfrm>
        </p:grpSpPr>
        <p:sp>
          <p:nvSpPr>
            <p:cNvPr id="3" name="Google Shape;237;p20">
              <a:extLst>
                <a:ext uri="{FF2B5EF4-FFF2-40B4-BE49-F238E27FC236}">
                  <a16:creationId xmlns:a16="http://schemas.microsoft.com/office/drawing/2014/main" id="{59EAB86A-3C05-C84F-97A5-ED9CDCF54464}"/>
                </a:ext>
              </a:extLst>
            </p:cNvPr>
            <p:cNvSpPr txBox="1">
              <a:spLocks/>
            </p:cNvSpPr>
            <p:nvPr/>
          </p:nvSpPr>
          <p:spPr>
            <a:xfrm>
              <a:off x="6176771" y="449077"/>
              <a:ext cx="3106385" cy="11763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00" b="0" i="0" u="none" strike="noStrike" cap="none">
                  <a:solidFill>
                    <a:srgbClr val="000000"/>
                  </a:solidFill>
                  <a:latin typeface="+mn-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2100"/>
                </a:lnSpc>
              </a:pPr>
              <a:r>
                <a:rPr lang="en-ID" sz="1800" dirty="0">
                  <a:solidFill>
                    <a:srgbClr val="002060"/>
                  </a:solidFill>
                  <a:cs typeface="Times New Roman" panose="02020603050405020304" pitchFamily="18" charset="0"/>
                </a:rPr>
                <a:t>Using Vetiver to reduce the risk of drought and flood, protect infrastructure</a:t>
              </a:r>
            </a:p>
          </p:txBody>
        </p:sp>
        <p:pic>
          <p:nvPicPr>
            <p:cNvPr id="4" name="Picture 3">
              <a:extLst>
                <a:ext uri="{FF2B5EF4-FFF2-40B4-BE49-F238E27FC236}">
                  <a16:creationId xmlns:a16="http://schemas.microsoft.com/office/drawing/2014/main" id="{0271D569-1D6E-EC42-B17F-CB79B2C91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298" y="1637034"/>
              <a:ext cx="2691097" cy="1722737"/>
            </a:xfrm>
            <a:prstGeom prst="rect">
              <a:avLst/>
            </a:prstGeom>
          </p:spPr>
        </p:pic>
        <p:pic>
          <p:nvPicPr>
            <p:cNvPr id="7" name="Picture 6">
              <a:extLst>
                <a:ext uri="{FF2B5EF4-FFF2-40B4-BE49-F238E27FC236}">
                  <a16:creationId xmlns:a16="http://schemas.microsoft.com/office/drawing/2014/main" id="{8B9C29AD-46FB-6C4E-B540-A9C4AB89D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665" y="3496413"/>
              <a:ext cx="2691097" cy="1792270"/>
            </a:xfrm>
            <a:prstGeom prst="rect">
              <a:avLst/>
            </a:prstGeom>
          </p:spPr>
        </p:pic>
      </p:grpSp>
      <p:grpSp>
        <p:nvGrpSpPr>
          <p:cNvPr id="16" name="Group 15">
            <a:extLst>
              <a:ext uri="{FF2B5EF4-FFF2-40B4-BE49-F238E27FC236}">
                <a16:creationId xmlns:a16="http://schemas.microsoft.com/office/drawing/2014/main" id="{5EC72398-F108-0E49-B5D3-F57FFEF60DF0}"/>
              </a:ext>
            </a:extLst>
          </p:cNvPr>
          <p:cNvGrpSpPr/>
          <p:nvPr/>
        </p:nvGrpSpPr>
        <p:grpSpPr>
          <a:xfrm>
            <a:off x="271311" y="1247675"/>
            <a:ext cx="3298770" cy="4730390"/>
            <a:chOff x="162578" y="952699"/>
            <a:chExt cx="3298770" cy="4730390"/>
          </a:xfrm>
        </p:grpSpPr>
        <p:pic>
          <p:nvPicPr>
            <p:cNvPr id="9" name="Picture 8">
              <a:extLst>
                <a:ext uri="{FF2B5EF4-FFF2-40B4-BE49-F238E27FC236}">
                  <a16:creationId xmlns:a16="http://schemas.microsoft.com/office/drawing/2014/main" id="{5F1B3670-5771-B442-970F-071AE50123EF}"/>
                </a:ext>
              </a:extLst>
            </p:cNvPr>
            <p:cNvPicPr/>
            <p:nvPr/>
          </p:nvPicPr>
          <p:blipFill>
            <a:blip r:embed="rId4">
              <a:extLst>
                <a:ext uri="{28A0092B-C50C-407E-A947-70E740481C1C}">
                  <a14:useLocalDpi xmlns:a14="http://schemas.microsoft.com/office/drawing/2010/main" val="0"/>
                </a:ext>
              </a:extLst>
            </a:blip>
            <a:stretch>
              <a:fillRect/>
            </a:stretch>
          </p:blipFill>
          <p:spPr>
            <a:xfrm>
              <a:off x="437834" y="2086716"/>
              <a:ext cx="2849375" cy="1536159"/>
            </a:xfrm>
            <a:prstGeom prst="rect">
              <a:avLst/>
            </a:prstGeom>
          </p:spPr>
        </p:pic>
        <p:sp>
          <p:nvSpPr>
            <p:cNvPr id="11" name="Google Shape;237;p20">
              <a:extLst>
                <a:ext uri="{FF2B5EF4-FFF2-40B4-BE49-F238E27FC236}">
                  <a16:creationId xmlns:a16="http://schemas.microsoft.com/office/drawing/2014/main" id="{8BD96AC7-6D78-4644-A64B-3483E9AC0556}"/>
                </a:ext>
              </a:extLst>
            </p:cNvPr>
            <p:cNvSpPr txBox="1">
              <a:spLocks/>
            </p:cNvSpPr>
            <p:nvPr/>
          </p:nvSpPr>
          <p:spPr>
            <a:xfrm>
              <a:off x="162578" y="952699"/>
              <a:ext cx="3298770" cy="903389"/>
            </a:xfrm>
            <a:prstGeom prst="rect">
              <a:avLst/>
            </a:prstGeom>
            <a:solidFill>
              <a:schemeClr val="bg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00" b="0" i="0" u="none" strike="noStrike" cap="none">
                  <a:solidFill>
                    <a:srgbClr val="000000"/>
                  </a:solidFill>
                  <a:latin typeface="+mn-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2100"/>
                </a:lnSpc>
              </a:pPr>
              <a:r>
                <a:rPr lang="en-VN" sz="1900" dirty="0">
                  <a:solidFill>
                    <a:schemeClr val="bg2">
                      <a:lumMod val="50000"/>
                    </a:schemeClr>
                  </a:solidFill>
                </a:rPr>
                <a:t>Ecological soft embankment to prevent river bank and canal erosion</a:t>
              </a:r>
              <a:endParaRPr lang="en-ID" sz="1900" dirty="0">
                <a:solidFill>
                  <a:schemeClr val="bg2">
                    <a:lumMod val="50000"/>
                  </a:schemeClr>
                </a:solidFill>
                <a:cs typeface="Times New Roman" panose="02020603050405020304" pitchFamily="18" charset="0"/>
              </a:endParaRPr>
            </a:p>
          </p:txBody>
        </p:sp>
        <p:pic>
          <p:nvPicPr>
            <p:cNvPr id="15" name="Picture 2" descr="oạn kè mà chị Hạnh phối hợp củng TP Hội An thực hiện ở xã Cẩm Kim chống sạt lở hiệu quả:  Ảnh: Nhân vật cung cấp.">
              <a:extLst>
                <a:ext uri="{FF2B5EF4-FFF2-40B4-BE49-F238E27FC236}">
                  <a16:creationId xmlns:a16="http://schemas.microsoft.com/office/drawing/2014/main" id="{D6B06876-7B04-6547-B10E-2AB6D2634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97" y="3722720"/>
              <a:ext cx="2849374" cy="19603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A69DD785-8B98-2840-B306-B412CDE210E2}"/>
              </a:ext>
            </a:extLst>
          </p:cNvPr>
          <p:cNvGrpSpPr/>
          <p:nvPr/>
        </p:nvGrpSpPr>
        <p:grpSpPr>
          <a:xfrm>
            <a:off x="6552107" y="4430412"/>
            <a:ext cx="2387423" cy="1792271"/>
            <a:chOff x="7914487" y="727347"/>
            <a:chExt cx="4157028" cy="2746692"/>
          </a:xfrm>
        </p:grpSpPr>
        <p:pic>
          <p:nvPicPr>
            <p:cNvPr id="18" name="Picture 17" descr="D:\EbA\Pilot\Packages\Native Timber\Photos\IMG_6848.JPG">
              <a:extLst>
                <a:ext uri="{FF2B5EF4-FFF2-40B4-BE49-F238E27FC236}">
                  <a16:creationId xmlns:a16="http://schemas.microsoft.com/office/drawing/2014/main" id="{C8B40D45-05A2-E047-B80A-9A747217489E}"/>
                </a:ext>
              </a:extLst>
            </p:cNvPr>
            <p:cNvPicPr/>
            <p:nvPr/>
          </p:nvPicPr>
          <p:blipFill rotWithShape="1">
            <a:blip r:embed="rId6" cstate="print">
              <a:extLst>
                <a:ext uri="{28A0092B-C50C-407E-A947-70E740481C1C}">
                  <a14:useLocalDpi xmlns:a14="http://schemas.microsoft.com/office/drawing/2010/main" val="0"/>
                </a:ext>
              </a:extLst>
            </a:blip>
            <a:srcRect l="37297" r="12788"/>
            <a:stretch/>
          </p:blipFill>
          <p:spPr bwMode="auto">
            <a:xfrm>
              <a:off x="7914487" y="1192326"/>
              <a:ext cx="1295400" cy="2083435"/>
            </a:xfrm>
            <a:prstGeom prst="rect">
              <a:avLst/>
            </a:prstGeom>
            <a:noFill/>
            <a:ln>
              <a:noFill/>
            </a:ln>
            <a:extLst>
              <a:ext uri="{53640926-AAD7-44d8-BBD7-CCE9431645EC}">
                <a14:shadowObscured xmlns="" xmlns:a14="http://schemas.microsoft.com/office/drawing/2010/main"/>
              </a:ext>
            </a:extLst>
          </p:spPr>
        </p:pic>
        <p:pic>
          <p:nvPicPr>
            <p:cNvPr id="19" name="Picture 18" descr="D:\EbA\Pilot\Packages\Native Timber\Photos\IMG_6842.JPG">
              <a:extLst>
                <a:ext uri="{FF2B5EF4-FFF2-40B4-BE49-F238E27FC236}">
                  <a16:creationId xmlns:a16="http://schemas.microsoft.com/office/drawing/2014/main" id="{2374C5A9-9A5E-DC4D-BD83-316CEA0E2C33}"/>
                </a:ext>
              </a:extLst>
            </p:cNvPr>
            <p:cNvPicPr/>
            <p:nvPr/>
          </p:nvPicPr>
          <p:blipFill rotWithShape="1">
            <a:blip r:embed="rId7" cstate="print">
              <a:extLst>
                <a:ext uri="{28A0092B-C50C-407E-A947-70E740481C1C}">
                  <a14:useLocalDpi xmlns:a14="http://schemas.microsoft.com/office/drawing/2010/main" val="0"/>
                </a:ext>
              </a:extLst>
            </a:blip>
            <a:srcRect l="26905" r="16314"/>
            <a:stretch/>
          </p:blipFill>
          <p:spPr bwMode="auto">
            <a:xfrm>
              <a:off x="9168923" y="727347"/>
              <a:ext cx="1702753" cy="2746692"/>
            </a:xfrm>
            <a:prstGeom prst="rect">
              <a:avLst/>
            </a:prstGeom>
            <a:noFill/>
            <a:ln>
              <a:noFill/>
            </a:ln>
            <a:extLst>
              <a:ext uri="{53640926-AAD7-44d8-BBD7-CCE9431645EC}">
                <a14:shadowObscured xmlns="" xmlns:a14="http://schemas.microsoft.com/office/drawing/2010/main"/>
              </a:ext>
            </a:extLst>
          </p:spPr>
        </p:pic>
        <p:pic>
          <p:nvPicPr>
            <p:cNvPr id="20" name="Picture 19" descr="D:\EbA\Pilot\Packages\Native Timber\Photos\IMG_6850.JPG">
              <a:extLst>
                <a:ext uri="{FF2B5EF4-FFF2-40B4-BE49-F238E27FC236}">
                  <a16:creationId xmlns:a16="http://schemas.microsoft.com/office/drawing/2014/main" id="{70D6B41F-63C3-F440-A94D-0BF64B3DA6DB}"/>
                </a:ext>
              </a:extLst>
            </p:cNvPr>
            <p:cNvPicPr/>
            <p:nvPr/>
          </p:nvPicPr>
          <p:blipFill rotWithShape="1">
            <a:blip r:embed="rId8" cstate="print">
              <a:extLst>
                <a:ext uri="{28A0092B-C50C-407E-A947-70E740481C1C}">
                  <a14:useLocalDpi xmlns:a14="http://schemas.microsoft.com/office/drawing/2010/main" val="0"/>
                </a:ext>
              </a:extLst>
            </a:blip>
            <a:srcRect l="27463" r="31158"/>
            <a:stretch/>
          </p:blipFill>
          <p:spPr bwMode="auto">
            <a:xfrm>
              <a:off x="10886287" y="1032146"/>
              <a:ext cx="1185228" cy="2441893"/>
            </a:xfrm>
            <a:prstGeom prst="rect">
              <a:avLst/>
            </a:prstGeom>
            <a:noFill/>
            <a:ln>
              <a:noFill/>
            </a:ln>
            <a:extLst>
              <a:ext uri="{53640926-AAD7-44d8-BBD7-CCE9431645EC}">
                <a14:shadowObscured xmlns="" xmlns:a14="http://schemas.microsoft.com/office/drawing/2010/main"/>
              </a:ext>
            </a:extLst>
          </p:spPr>
        </p:pic>
      </p:grpSp>
      <p:pic>
        <p:nvPicPr>
          <p:cNvPr id="21" name="Picture 2" descr="D:\EbA\Pilot\Packages\New villages\Forest (Copy).jpg">
            <a:extLst>
              <a:ext uri="{FF2B5EF4-FFF2-40B4-BE49-F238E27FC236}">
                <a16:creationId xmlns:a16="http://schemas.microsoft.com/office/drawing/2014/main" id="{6AFF243F-E3FB-A54F-8B0A-9764DF4570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30165" y="2625560"/>
            <a:ext cx="2431309" cy="1658316"/>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Google Shape;237;p20">
            <a:extLst>
              <a:ext uri="{FF2B5EF4-FFF2-40B4-BE49-F238E27FC236}">
                <a16:creationId xmlns:a16="http://schemas.microsoft.com/office/drawing/2014/main" id="{A869E260-1B18-C242-9671-7A049378D86E}"/>
              </a:ext>
            </a:extLst>
          </p:cNvPr>
          <p:cNvSpPr txBox="1">
            <a:spLocks/>
          </p:cNvSpPr>
          <p:nvPr/>
        </p:nvSpPr>
        <p:spPr>
          <a:xfrm>
            <a:off x="6256128" y="1093414"/>
            <a:ext cx="2837072" cy="16583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00" b="0" i="0" u="none" strike="noStrike" cap="none">
                <a:solidFill>
                  <a:srgbClr val="000000"/>
                </a:solidFill>
                <a:latin typeface="+mn-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2100"/>
              </a:lnSpc>
            </a:pPr>
            <a:r>
              <a:rPr lang="en-ID" sz="1800" dirty="0">
                <a:solidFill>
                  <a:srgbClr val="002060"/>
                </a:solidFill>
                <a:cs typeface="Times New Roman" panose="02020603050405020304" pitchFamily="18" charset="0"/>
              </a:rPr>
              <a:t>Natural forest restoration (planting native trees) combined with land reclamation for livelihoods on sloping land.</a:t>
            </a:r>
          </a:p>
        </p:txBody>
      </p:sp>
    </p:spTree>
    <p:extLst>
      <p:ext uri="{BB962C8B-B14F-4D97-AF65-F5344CB8AC3E}">
        <p14:creationId xmlns:p14="http://schemas.microsoft.com/office/powerpoint/2010/main" val="907260996"/>
      </p:ext>
    </p:extLst>
  </p:cSld>
  <p:clrMapOvr>
    <a:masterClrMapping/>
  </p:clrMapOvr>
</p:sld>
</file>

<file path=ppt/theme/theme1.xml><?xml version="1.0" encoding="utf-8"?>
<a:theme xmlns:a="http://schemas.openxmlformats.org/drawingml/2006/main" name="Theme srd">
  <a:themeElements>
    <a:clrScheme name="Custom 1">
      <a:dk1>
        <a:srgbClr val="A72431"/>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10831</TotalTime>
  <Words>1085</Words>
  <Application>Microsoft Macintosh PowerPoint</Application>
  <PresentationFormat>On-screen Show (4:3)</PresentationFormat>
  <Paragraphs>90</Paragraphs>
  <Slides>13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Candara</vt:lpstr>
      <vt:lpstr>Calibri</vt:lpstr>
      <vt:lpstr>Arial</vt:lpstr>
      <vt:lpstr>Wingdings</vt:lpstr>
      <vt:lpstr>Theme srd</vt:lpstr>
      <vt:lpstr>Nature-based Solutions:  How to avoid land grabbing in the name of biodiversity?   EU Webnar, 12 October 2021  PERSPECTIVES FROM CIVIL SOCIETY ORGANIZATIONS Vietnam  Hoang Thi Ngoc Ha Center for Eco-Community Development (ECODE) Vu Thi Bich Hop Center for Sustainable Rural Development (SRD) </vt:lpstr>
      <vt:lpstr>CONTENTS</vt:lpstr>
      <vt:lpstr>1. CURRENT STATUS OF FORESTS AND FOREST MANAGEMENT IN VIETNAM</vt:lpstr>
      <vt:lpstr>PowerPoint Presentation</vt:lpstr>
      <vt:lpstr>1. CURRENT STATUS OF FORESTS AND FOREST MANAGEMENT IN VIETNAM</vt:lpstr>
      <vt:lpstr>2. OVERVIEW The role of Vietnam CSOs in climate change response and natural resource management</vt:lpstr>
      <vt:lpstr>PowerPoint Presentation</vt:lpstr>
      <vt:lpstr>PowerPoint Presentation</vt:lpstr>
      <vt:lpstr>PowerPoint Presentation</vt:lpstr>
      <vt:lpstr>NbS related practices in Vietnam  (The experience of SRD)</vt:lpstr>
      <vt:lpstr>PowerPoint Presentation</vt:lpstr>
      <vt:lpstr>4. Key recommendations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 GOVERNANCE IN VIETNAM PERSPECTIVES FROM CIVIL SOCIETY ORGANIZATIONS   Hanoi, Jun 18, 2020</dc:title>
  <dc:creator>Ngoc</dc:creator>
  <cp:lastModifiedBy>SRD-Vu Thi Bich Hop</cp:lastModifiedBy>
  <cp:revision>41</cp:revision>
  <dcterms:created xsi:type="dcterms:W3CDTF">2014-01-08T08:46:44Z</dcterms:created>
  <dcterms:modified xsi:type="dcterms:W3CDTF">2021-10-08T09:19:35Z</dcterms:modified>
</cp:coreProperties>
</file>