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5"/>
  </p:notesMasterIdLst>
  <p:handoutMasterIdLst>
    <p:handoutMasterId r:id="rId66"/>
  </p:handoutMasterIdLst>
  <p:sldIdLst>
    <p:sldId id="346" r:id="rId2"/>
    <p:sldId id="350" r:id="rId3"/>
    <p:sldId id="401" r:id="rId4"/>
    <p:sldId id="511" r:id="rId5"/>
    <p:sldId id="458" r:id="rId6"/>
    <p:sldId id="459" r:id="rId7"/>
    <p:sldId id="460" r:id="rId8"/>
    <p:sldId id="461" r:id="rId9"/>
    <p:sldId id="464" r:id="rId10"/>
    <p:sldId id="473" r:id="rId11"/>
    <p:sldId id="462" r:id="rId12"/>
    <p:sldId id="510" r:id="rId13"/>
    <p:sldId id="417" r:id="rId14"/>
    <p:sldId id="509" r:id="rId15"/>
    <p:sldId id="451" r:id="rId16"/>
    <p:sldId id="453" r:id="rId17"/>
    <p:sldId id="454" r:id="rId18"/>
    <p:sldId id="455" r:id="rId19"/>
    <p:sldId id="496" r:id="rId20"/>
    <p:sldId id="503" r:id="rId21"/>
    <p:sldId id="418" r:id="rId22"/>
    <p:sldId id="466" r:id="rId23"/>
    <p:sldId id="467" r:id="rId24"/>
    <p:sldId id="504" r:id="rId25"/>
    <p:sldId id="449" r:id="rId26"/>
    <p:sldId id="470" r:id="rId27"/>
    <p:sldId id="471" r:id="rId28"/>
    <p:sldId id="505" r:id="rId29"/>
    <p:sldId id="412" r:id="rId30"/>
    <p:sldId id="414" r:id="rId31"/>
    <p:sldId id="416" r:id="rId32"/>
    <p:sldId id="506" r:id="rId33"/>
    <p:sldId id="419" r:id="rId34"/>
    <p:sldId id="456" r:id="rId35"/>
    <p:sldId id="457" r:id="rId36"/>
    <p:sldId id="480" r:id="rId37"/>
    <p:sldId id="450" r:id="rId38"/>
    <p:sldId id="478" r:id="rId39"/>
    <p:sldId id="479" r:id="rId40"/>
    <p:sldId id="513" r:id="rId41"/>
    <p:sldId id="477" r:id="rId42"/>
    <p:sldId id="428" r:id="rId43"/>
    <p:sldId id="507" r:id="rId44"/>
    <p:sldId id="476" r:id="rId45"/>
    <p:sldId id="440" r:id="rId46"/>
    <p:sldId id="441" r:id="rId47"/>
    <p:sldId id="442" r:id="rId48"/>
    <p:sldId id="481" r:id="rId49"/>
    <p:sldId id="495" r:id="rId50"/>
    <p:sldId id="482" r:id="rId51"/>
    <p:sldId id="483" r:id="rId52"/>
    <p:sldId id="494" r:id="rId53"/>
    <p:sldId id="484" r:id="rId54"/>
    <p:sldId id="515" r:id="rId55"/>
    <p:sldId id="485" r:id="rId56"/>
    <p:sldId id="488" r:id="rId57"/>
    <p:sldId id="489" r:id="rId58"/>
    <p:sldId id="490" r:id="rId59"/>
    <p:sldId id="491" r:id="rId60"/>
    <p:sldId id="492" r:id="rId61"/>
    <p:sldId id="493" r:id="rId62"/>
    <p:sldId id="514" r:id="rId63"/>
    <p:sldId id="443" r:id="rId64"/>
  </p:sldIdLst>
  <p:sldSz cx="9144000" cy="6858000" type="screen4x3"/>
  <p:notesSz cx="6735763" cy="9866313"/>
  <p:custDataLst>
    <p:tags r:id="rId6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F0F7"/>
    <a:srgbClr val="5F5E5E"/>
    <a:srgbClr val="518E9F"/>
    <a:srgbClr val="F8C43C"/>
    <a:srgbClr val="243872"/>
    <a:srgbClr val="92E14B"/>
    <a:srgbClr val="1E7188"/>
    <a:srgbClr val="1C3238"/>
    <a:srgbClr val="F3F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4636" autoAdjust="0"/>
  </p:normalViewPr>
  <p:slideViewPr>
    <p:cSldViewPr snapToGrid="0" snapToObjects="1" showGuides="1">
      <p:cViewPr varScale="1">
        <p:scale>
          <a:sx n="88" d="100"/>
          <a:sy n="88" d="100"/>
        </p:scale>
        <p:origin x="9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52" d="100"/>
        <a:sy n="52" d="100"/>
      </p:scale>
      <p:origin x="0" y="0"/>
    </p:cViewPr>
  </p:sorterViewPr>
  <p:notesViewPr>
    <p:cSldViewPr snapToGrid="0" snapToObjects="1" showGuides="1">
      <p:cViewPr varScale="1">
        <p:scale>
          <a:sx n="57" d="100"/>
          <a:sy n="57" d="100"/>
        </p:scale>
        <p:origin x="2549"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CBA9379B-1875-455E-B764-16639FD34405}" type="datetimeFigureOut">
              <a:rPr lang="de-DE" smtClean="0"/>
              <a:t>13.04.2021</a:t>
            </a:fld>
            <a:endParaRPr lang="de-DE"/>
          </a:p>
        </p:txBody>
      </p:sp>
      <p:sp>
        <p:nvSpPr>
          <p:cNvPr id="4" name="Fußzeilenplatzhalt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20DA4AFD-C94D-40C0-961B-BD88BABAA3A2}" type="slidenum">
              <a:rPr lang="de-DE" smtClean="0"/>
              <a:t>‹Nr.›</a:t>
            </a:fld>
            <a:endParaRPr lang="de-DE"/>
          </a:p>
        </p:txBody>
      </p:sp>
    </p:spTree>
    <p:extLst>
      <p:ext uri="{BB962C8B-B14F-4D97-AF65-F5344CB8AC3E}">
        <p14:creationId xmlns:p14="http://schemas.microsoft.com/office/powerpoint/2010/main" val="3849923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8BB3634-80D0-43BE-85B2-9B00A8401385}" type="datetimeFigureOut">
              <a:rPr lang="de-DE" smtClean="0"/>
              <a:t>13.04.2021</a:t>
            </a:fld>
            <a:endParaRPr lang="de-DE" dirty="0"/>
          </a:p>
        </p:txBody>
      </p:sp>
      <p:sp>
        <p:nvSpPr>
          <p:cNvPr id="4" name="Folienbildplatzhalt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7FE9F2CD-4514-4900-AFDE-CA4495782596}" type="slidenum">
              <a:rPr lang="de-DE" smtClean="0"/>
              <a:t>‹Nr.›</a:t>
            </a:fld>
            <a:endParaRPr lang="de-DE" dirty="0"/>
          </a:p>
        </p:txBody>
      </p:sp>
    </p:spTree>
    <p:extLst>
      <p:ext uri="{BB962C8B-B14F-4D97-AF65-F5344CB8AC3E}">
        <p14:creationId xmlns:p14="http://schemas.microsoft.com/office/powerpoint/2010/main" val="2811726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E9F2CD-4514-4900-AFDE-CA4495782596}" type="slidenum">
              <a:rPr lang="de-DE" smtClean="0"/>
              <a:t>1</a:t>
            </a:fld>
            <a:endParaRPr lang="de-DE" dirty="0"/>
          </a:p>
        </p:txBody>
      </p:sp>
    </p:spTree>
    <p:extLst>
      <p:ext uri="{BB962C8B-B14F-4D97-AF65-F5344CB8AC3E}">
        <p14:creationId xmlns:p14="http://schemas.microsoft.com/office/powerpoint/2010/main" val="3352517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E9F2CD-4514-4900-AFDE-CA4495782596}" type="slidenum">
              <a:rPr lang="de-DE" smtClean="0"/>
              <a:t>2</a:t>
            </a:fld>
            <a:endParaRPr lang="de-DE" dirty="0"/>
          </a:p>
        </p:txBody>
      </p:sp>
    </p:spTree>
    <p:extLst>
      <p:ext uri="{BB962C8B-B14F-4D97-AF65-F5344CB8AC3E}">
        <p14:creationId xmlns:p14="http://schemas.microsoft.com/office/powerpoint/2010/main" val="87135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E9F2CD-4514-4900-AFDE-CA4495782596}" type="slidenum">
              <a:rPr lang="de-DE" smtClean="0"/>
              <a:t>3</a:t>
            </a:fld>
            <a:endParaRPr lang="de-DE" dirty="0"/>
          </a:p>
        </p:txBody>
      </p:sp>
    </p:spTree>
    <p:extLst>
      <p:ext uri="{BB962C8B-B14F-4D97-AF65-F5344CB8AC3E}">
        <p14:creationId xmlns:p14="http://schemas.microsoft.com/office/powerpoint/2010/main" val="148390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BH_Titelfolie_nur Text">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76000" y="4014234"/>
            <a:ext cx="5913425" cy="823015"/>
          </a:xfrm>
          <a:prstGeom prst="rect">
            <a:avLst/>
          </a:prstGeom>
        </p:spPr>
        <p:txBody>
          <a:bodyPr anchor="b"/>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Optionale Untertitelzeilen, durch Klicken bearbeiten, Corbel 24-20 </a:t>
            </a:r>
            <a:r>
              <a:rPr lang="de-DE" dirty="0" err="1" smtClean="0"/>
              <a:t>pt</a:t>
            </a:r>
            <a:r>
              <a:rPr lang="de-DE" dirty="0" smtClean="0"/>
              <a:t>.</a:t>
            </a:r>
          </a:p>
        </p:txBody>
      </p:sp>
      <p:sp>
        <p:nvSpPr>
          <p:cNvPr id="8" name="Titel 7"/>
          <p:cNvSpPr>
            <a:spLocks noGrp="1"/>
          </p:cNvSpPr>
          <p:nvPr>
            <p:ph type="title" hasCustomPrompt="1"/>
          </p:nvPr>
        </p:nvSpPr>
        <p:spPr>
          <a:xfrm>
            <a:off x="576000" y="2982138"/>
            <a:ext cx="7992000" cy="954792"/>
          </a:xfrm>
        </p:spPr>
        <p:txBody>
          <a:bodyPr/>
          <a:lstStyle>
            <a:lvl1pPr>
              <a:defRPr>
                <a:solidFill>
                  <a:schemeClr val="tx2"/>
                </a:solidFill>
              </a:defRPr>
            </a:lvl1pPr>
          </a:lstStyle>
          <a:p>
            <a:r>
              <a:rPr lang="de-DE" dirty="0" smtClean="0"/>
              <a:t>Titelzeile(n), Cambria 28 </a:t>
            </a:r>
            <a:r>
              <a:rPr lang="de-DE" dirty="0" err="1" smtClean="0"/>
              <a:t>pt</a:t>
            </a:r>
            <a:r>
              <a:rPr lang="de-DE" dirty="0" smtClean="0"/>
              <a:t>., durch Klicken bearbeiten</a:t>
            </a:r>
            <a:endParaRPr lang="de-DE" dirty="0"/>
          </a:p>
        </p:txBody>
      </p:sp>
    </p:spTree>
    <p:extLst>
      <p:ext uri="{BB962C8B-B14F-4D97-AF65-F5344CB8AC3E}">
        <p14:creationId xmlns:p14="http://schemas.microsoft.com/office/powerpoint/2010/main" val="35193311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BBH_Schluss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508" name="think-cell Folie" r:id="rId4" imgW="360" imgH="360" progId="TCLayout.ActiveDocument.1">
                  <p:embed/>
                </p:oleObj>
              </mc:Choice>
              <mc:Fallback>
                <p:oleObj name="think-cell Foli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5" name="Gruppieren 4"/>
          <p:cNvGrpSpPr/>
          <p:nvPr userDrawn="1"/>
        </p:nvGrpSpPr>
        <p:grpSpPr>
          <a:xfrm>
            <a:off x="395288" y="253739"/>
            <a:ext cx="8351837" cy="6088919"/>
            <a:chOff x="395288" y="319997"/>
            <a:chExt cx="8351837" cy="6022898"/>
          </a:xfrm>
          <a:noFill/>
        </p:grpSpPr>
        <p:sp>
          <p:nvSpPr>
            <p:cNvPr id="3" name="Rechteck 2"/>
            <p:cNvSpPr/>
            <p:nvPr userDrawn="1"/>
          </p:nvSpPr>
          <p:spPr bwMode="auto">
            <a:xfrm>
              <a:off x="395288" y="319997"/>
              <a:ext cx="8351837" cy="5632069"/>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sp>
          <p:nvSpPr>
            <p:cNvPr id="4" name="Gleichschenkliges Dreieck 3"/>
            <p:cNvSpPr/>
            <p:nvPr userDrawn="1"/>
          </p:nvSpPr>
          <p:spPr bwMode="auto">
            <a:xfrm rot="10800000">
              <a:off x="7374464" y="5809495"/>
              <a:ext cx="541866" cy="533400"/>
            </a:xfrm>
            <a:prstGeom prst="triangle">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grpSp>
      <p:sp>
        <p:nvSpPr>
          <p:cNvPr id="7" name="Textfeld 6"/>
          <p:cNvSpPr txBox="1"/>
          <p:nvPr userDrawn="1"/>
        </p:nvSpPr>
        <p:spPr>
          <a:xfrm>
            <a:off x="575999" y="2754567"/>
            <a:ext cx="7992001" cy="1012567"/>
          </a:xfrm>
          <a:prstGeom prst="rect">
            <a:avLst/>
          </a:prstGeom>
          <a:noFill/>
        </p:spPr>
        <p:txBody>
          <a:bodyPr wrap="square" rtlCol="0">
            <a:noAutofit/>
          </a:bodyPr>
          <a:lstStyle/>
          <a:p>
            <a:pPr algn="ctr"/>
            <a:r>
              <a:rPr lang="de-DE" sz="2800" b="0" i="0" dirty="0" smtClean="0">
                <a:solidFill>
                  <a:schemeClr val="tx2"/>
                </a:solidFill>
                <a:latin typeface="+mj-lt"/>
              </a:rPr>
              <a:t>Vielen Dank</a:t>
            </a:r>
            <a:br>
              <a:rPr lang="de-DE" sz="2800" b="0" i="0" dirty="0" smtClean="0">
                <a:solidFill>
                  <a:schemeClr val="tx2"/>
                </a:solidFill>
                <a:latin typeface="+mj-lt"/>
              </a:rPr>
            </a:br>
            <a:r>
              <a:rPr lang="de-DE" sz="2800" b="0" i="0" dirty="0" smtClean="0">
                <a:solidFill>
                  <a:schemeClr val="tx2"/>
                </a:solidFill>
                <a:latin typeface="+mj-lt"/>
              </a:rPr>
              <a:t>für Ihre Aufmerksamkeit.</a:t>
            </a:r>
            <a:endParaRPr lang="de-DE" sz="2800" b="0" i="0" dirty="0">
              <a:solidFill>
                <a:schemeClr val="tx2"/>
              </a:solidFill>
              <a:latin typeface="+mj-lt"/>
            </a:endParaRPr>
          </a:p>
        </p:txBody>
      </p:sp>
      <p:sp>
        <p:nvSpPr>
          <p:cNvPr id="18" name="Textplatzhalter 17"/>
          <p:cNvSpPr>
            <a:spLocks noGrp="1"/>
          </p:cNvSpPr>
          <p:nvPr>
            <p:ph type="body" sz="quarter" idx="11" hasCustomPrompt="1"/>
          </p:nvPr>
        </p:nvSpPr>
        <p:spPr>
          <a:xfrm>
            <a:off x="587375" y="5138762"/>
            <a:ext cx="7978775" cy="1022326"/>
          </a:xfrm>
        </p:spPr>
        <p:txBody>
          <a:bodyPr lIns="72000" tIns="72000" rIns="72000" bIns="72000"/>
          <a:lstStyle>
            <a:lvl1pPr marL="0" marR="0" indent="0" algn="r" defTabSz="914400" rtl="0" eaLnBrk="1" fontAlgn="auto" latinLnBrk="0" hangingPunct="1">
              <a:lnSpc>
                <a:spcPct val="100000"/>
              </a:lnSpc>
              <a:spcBef>
                <a:spcPts val="0"/>
              </a:spcBef>
              <a:spcAft>
                <a:spcPts val="0"/>
              </a:spcAft>
              <a:buClrTx/>
              <a:buSzTx/>
              <a:buFontTx/>
              <a:buNone/>
              <a:tabLst/>
              <a:defRPr kumimoji="0" lang="de-DE" sz="1400" b="0" i="0" u="none" strike="noStrike" kern="1200" cap="none" spc="0" normalizeH="0" baseline="0" noProof="0">
                <a:ln>
                  <a:noFill/>
                </a:ln>
                <a:solidFill>
                  <a:schemeClr val="tx1"/>
                </a:solidFill>
                <a:effectLst/>
                <a:uLnTx/>
                <a:uFillTx/>
                <a:latin typeface="+mn-lt"/>
                <a:ea typeface="+mn-ea"/>
                <a:cs typeface="+mn-cs"/>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dirty="0" smtClean="0"/>
              <a:t>Autor Vorname Nachname, BBH Standort</a:t>
            </a:r>
          </a:p>
          <a:p>
            <a:pPr marL="0" marR="0" lvl="0" indent="0" algn="r" defTabSz="914400" rtl="0" eaLnBrk="1" fontAlgn="auto" latinLnBrk="0" hangingPunct="1">
              <a:lnSpc>
                <a:spcPct val="100000"/>
              </a:lnSpc>
              <a:spcBef>
                <a:spcPts val="0"/>
              </a:spcBef>
              <a:spcAft>
                <a:spcPts val="0"/>
              </a:spcAft>
              <a:buClrTx/>
              <a:buSzTx/>
              <a:buFontTx/>
              <a:buNone/>
              <a:tabLst/>
              <a:defRPr/>
            </a:pPr>
            <a:r>
              <a:rPr lang="de-DE" dirty="0" smtClean="0"/>
              <a:t>Tel +49 (0)XYZ</a:t>
            </a:r>
          </a:p>
          <a:p>
            <a:pPr marL="0" marR="0" lvl="0" indent="0" algn="r" defTabSz="914400" rtl="0" eaLnBrk="1" fontAlgn="auto" latinLnBrk="0" hangingPunct="1">
              <a:lnSpc>
                <a:spcPct val="100000"/>
              </a:lnSpc>
              <a:spcBef>
                <a:spcPts val="0"/>
              </a:spcBef>
              <a:spcAft>
                <a:spcPts val="0"/>
              </a:spcAft>
              <a:buClrTx/>
              <a:buSzTx/>
              <a:buFontTx/>
              <a:buNone/>
              <a:tabLst/>
              <a:defRPr/>
            </a:pPr>
            <a:r>
              <a:rPr lang="de-DE" dirty="0" smtClean="0"/>
              <a:t>vorname.nachname@bbh-online.de</a:t>
            </a:r>
          </a:p>
          <a:p>
            <a:pPr marL="0" marR="0" lvl="0" indent="0" algn="r" defTabSz="914400" rtl="0" eaLnBrk="1" fontAlgn="auto" latinLnBrk="0" hangingPunct="1">
              <a:lnSpc>
                <a:spcPct val="100000"/>
              </a:lnSpc>
              <a:spcBef>
                <a:spcPts val="0"/>
              </a:spcBef>
              <a:spcAft>
                <a:spcPts val="0"/>
              </a:spcAft>
              <a:buClrTx/>
              <a:buSzTx/>
              <a:buFontTx/>
              <a:buNone/>
              <a:tabLst/>
              <a:defRPr/>
            </a:pPr>
            <a:r>
              <a:rPr lang="de-DE" dirty="0" smtClean="0"/>
              <a:t>www.bbh-online.de</a:t>
            </a:r>
          </a:p>
        </p:txBody>
      </p:sp>
    </p:spTree>
    <p:extLst>
      <p:ext uri="{BB962C8B-B14F-4D97-AF65-F5344CB8AC3E}">
        <p14:creationId xmlns:p14="http://schemas.microsoft.com/office/powerpoint/2010/main" val="74239175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BBH_Backup">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71" name="think-cell Folie" r:id="rId4" imgW="360" imgH="360" progId="TCLayout.ActiveDocument.1">
                  <p:embed/>
                </p:oleObj>
              </mc:Choice>
              <mc:Fallback>
                <p:oleObj name="think-cell Foli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5" name="Gruppieren 4"/>
          <p:cNvGrpSpPr/>
          <p:nvPr userDrawn="1"/>
        </p:nvGrpSpPr>
        <p:grpSpPr>
          <a:xfrm>
            <a:off x="395288" y="253739"/>
            <a:ext cx="8351837" cy="6088919"/>
            <a:chOff x="395288" y="319997"/>
            <a:chExt cx="8351837" cy="6022898"/>
          </a:xfrm>
          <a:noFill/>
        </p:grpSpPr>
        <p:sp>
          <p:nvSpPr>
            <p:cNvPr id="3" name="Rechteck 2"/>
            <p:cNvSpPr/>
            <p:nvPr userDrawn="1"/>
          </p:nvSpPr>
          <p:spPr bwMode="auto">
            <a:xfrm>
              <a:off x="395288" y="319997"/>
              <a:ext cx="8351837" cy="5632069"/>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sp>
          <p:nvSpPr>
            <p:cNvPr id="4" name="Gleichschenkliges Dreieck 3"/>
            <p:cNvSpPr/>
            <p:nvPr userDrawn="1"/>
          </p:nvSpPr>
          <p:spPr bwMode="auto">
            <a:xfrm rot="10800000">
              <a:off x="7374464" y="5809495"/>
              <a:ext cx="541866" cy="533400"/>
            </a:xfrm>
            <a:prstGeom prst="triangle">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grpSp>
      <p:sp>
        <p:nvSpPr>
          <p:cNvPr id="7" name="Textfeld 6"/>
          <p:cNvSpPr txBox="1"/>
          <p:nvPr userDrawn="1"/>
        </p:nvSpPr>
        <p:spPr>
          <a:xfrm>
            <a:off x="575999" y="2754567"/>
            <a:ext cx="7992001" cy="1012567"/>
          </a:xfrm>
          <a:prstGeom prst="rect">
            <a:avLst/>
          </a:prstGeom>
          <a:noFill/>
        </p:spPr>
        <p:txBody>
          <a:bodyPr wrap="square" rtlCol="0">
            <a:noAutofit/>
          </a:bodyPr>
          <a:lstStyle/>
          <a:p>
            <a:pPr algn="ctr"/>
            <a:r>
              <a:rPr lang="de-DE" sz="2800" b="0" i="0" dirty="0" smtClean="0">
                <a:solidFill>
                  <a:schemeClr val="tx2"/>
                </a:solidFill>
                <a:latin typeface="+mj-lt"/>
              </a:rPr>
              <a:t>Backup.</a:t>
            </a:r>
            <a:endParaRPr lang="de-DE" sz="2800" b="0" i="0" dirty="0">
              <a:solidFill>
                <a:schemeClr val="tx2"/>
              </a:solidFill>
              <a:latin typeface="+mj-lt"/>
            </a:endParaRPr>
          </a:p>
        </p:txBody>
      </p:sp>
    </p:spTree>
    <p:extLst>
      <p:ext uri="{BB962C8B-B14F-4D97-AF65-F5344CB8AC3E}">
        <p14:creationId xmlns:p14="http://schemas.microsoft.com/office/powerpoint/2010/main" val="23184980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BBH_Leerfolie für Individualobjek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35893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BBH_GESTALTUNGSRASTER">
    <p:spTree>
      <p:nvGrpSpPr>
        <p:cNvPr id="1" name=""/>
        <p:cNvGrpSpPr/>
        <p:nvPr/>
      </p:nvGrpSpPr>
      <p:grpSpPr>
        <a:xfrm>
          <a:off x="0" y="0"/>
          <a:ext cx="0" cy="0"/>
          <a:chOff x="0" y="0"/>
          <a:chExt cx="0" cy="0"/>
        </a:xfrm>
      </p:grpSpPr>
      <p:grpSp>
        <p:nvGrpSpPr>
          <p:cNvPr id="22" name="BHH Raster"/>
          <p:cNvGrpSpPr/>
          <p:nvPr userDrawn="1"/>
        </p:nvGrpSpPr>
        <p:grpSpPr>
          <a:xfrm>
            <a:off x="576000" y="248644"/>
            <a:ext cx="7992000" cy="5910856"/>
            <a:chOff x="576000" y="248644"/>
            <a:chExt cx="7992000" cy="5910856"/>
          </a:xfrm>
        </p:grpSpPr>
        <p:sp>
          <p:nvSpPr>
            <p:cNvPr id="28" name="Rechteck 27"/>
            <p:cNvSpPr/>
            <p:nvPr/>
          </p:nvSpPr>
          <p:spPr>
            <a:xfrm>
              <a:off x="576000" y="1710000"/>
              <a:ext cx="7992000" cy="4449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p:cNvSpPr/>
            <p:nvPr/>
          </p:nvSpPr>
          <p:spPr>
            <a:xfrm>
              <a:off x="2361538"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Rechteck 42"/>
            <p:cNvSpPr/>
            <p:nvPr/>
          </p:nvSpPr>
          <p:spPr>
            <a:xfrm>
              <a:off x="3045600"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4" name="Rechteck 43"/>
            <p:cNvSpPr/>
            <p:nvPr/>
          </p:nvSpPr>
          <p:spPr>
            <a:xfrm>
              <a:off x="5806800" y="1710000"/>
              <a:ext cx="293225"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5" name="Rechteck 44"/>
            <p:cNvSpPr/>
            <p:nvPr/>
          </p:nvSpPr>
          <p:spPr>
            <a:xfrm>
              <a:off x="6492622"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6" name="Rechteck 45"/>
            <p:cNvSpPr/>
            <p:nvPr/>
          </p:nvSpPr>
          <p:spPr>
            <a:xfrm>
              <a:off x="4428000"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7" name="Rechteck 46"/>
            <p:cNvSpPr/>
            <p:nvPr/>
          </p:nvSpPr>
          <p:spPr>
            <a:xfrm>
              <a:off x="578855" y="248644"/>
              <a:ext cx="5913428" cy="96274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8" name="Gerade Verbindung 11"/>
            <p:cNvCxnSpPr/>
            <p:nvPr/>
          </p:nvCxnSpPr>
          <p:spPr>
            <a:xfrm>
              <a:off x="576000" y="2055283"/>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Gerade Verbindung 12"/>
            <p:cNvCxnSpPr/>
            <p:nvPr/>
          </p:nvCxnSpPr>
          <p:spPr>
            <a:xfrm>
              <a:off x="576000" y="5817296"/>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Gerade Verbindung 13"/>
            <p:cNvCxnSpPr/>
            <p:nvPr/>
          </p:nvCxnSpPr>
          <p:spPr>
            <a:xfrm>
              <a:off x="576000" y="5475293"/>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Gerade Verbindung 14"/>
            <p:cNvCxnSpPr/>
            <p:nvPr/>
          </p:nvCxnSpPr>
          <p:spPr>
            <a:xfrm>
              <a:off x="576000" y="5133292"/>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Gerade Verbindung 15"/>
            <p:cNvCxnSpPr/>
            <p:nvPr/>
          </p:nvCxnSpPr>
          <p:spPr>
            <a:xfrm>
              <a:off x="576000" y="4449290"/>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Gerade Verbindung 18"/>
            <p:cNvCxnSpPr/>
            <p:nvPr/>
          </p:nvCxnSpPr>
          <p:spPr>
            <a:xfrm>
              <a:off x="576000" y="3765288"/>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4" name="Gerade Verbindung 19"/>
            <p:cNvCxnSpPr/>
            <p:nvPr/>
          </p:nvCxnSpPr>
          <p:spPr>
            <a:xfrm>
              <a:off x="576000" y="4107289"/>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5" name="Gerade Verbindung 20"/>
            <p:cNvCxnSpPr/>
            <p:nvPr/>
          </p:nvCxnSpPr>
          <p:spPr>
            <a:xfrm>
              <a:off x="576000" y="3423287"/>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6" name="Gerade Verbindung 21"/>
            <p:cNvCxnSpPr/>
            <p:nvPr/>
          </p:nvCxnSpPr>
          <p:spPr>
            <a:xfrm>
              <a:off x="576000" y="2739285"/>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7" name="Gerade Verbindung 22"/>
            <p:cNvCxnSpPr/>
            <p:nvPr/>
          </p:nvCxnSpPr>
          <p:spPr>
            <a:xfrm>
              <a:off x="576000" y="3081286"/>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8" name="Gerade Verbindung 15"/>
            <p:cNvCxnSpPr/>
            <p:nvPr userDrawn="1"/>
          </p:nvCxnSpPr>
          <p:spPr>
            <a:xfrm>
              <a:off x="576000" y="4791291"/>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9" name="Gerade Verbindung 21"/>
            <p:cNvCxnSpPr/>
            <p:nvPr userDrawn="1"/>
          </p:nvCxnSpPr>
          <p:spPr>
            <a:xfrm>
              <a:off x="576000" y="2397284"/>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27501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BBH_Unternehmensprofi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Unternehmensprofil</a:t>
            </a:r>
            <a:endParaRPr lang="de-DE" dirty="0"/>
          </a:p>
        </p:txBody>
      </p:sp>
      <p:sp>
        <p:nvSpPr>
          <p:cNvPr id="7" name="Inhaltsplatzhalter 6"/>
          <p:cNvSpPr>
            <a:spLocks noGrp="1"/>
          </p:cNvSpPr>
          <p:nvPr>
            <p:ph sz="quarter" idx="10" hasCustomPrompt="1"/>
          </p:nvPr>
        </p:nvSpPr>
        <p:spPr>
          <a:xfrm>
            <a:off x="3335337" y="1710000"/>
            <a:ext cx="5236099" cy="4449500"/>
          </a:xfrm>
          <a:prstGeom prst="rect">
            <a:avLst/>
          </a:prstGeom>
        </p:spPr>
        <p:txBody>
          <a:bodyPr wrap="square">
            <a:noAutofit/>
          </a:bodyPr>
          <a:lstStyle>
            <a:lvl1pPr marL="0" indent="0">
              <a:defRPr/>
            </a:lvl1pPr>
            <a:lvl2pPr>
              <a:defRPr/>
            </a:lvl2pPr>
            <a:lvl5pPr>
              <a:spcBef>
                <a:spcPts val="600"/>
              </a:spcBef>
              <a:defRPr sz="1400"/>
            </a:lvl5pPr>
          </a:lstStyle>
          <a:p>
            <a:pPr lvl="0"/>
            <a:r>
              <a:rPr lang="de-DE" dirty="0" smtClean="0"/>
              <a:t>Text Unternehmensprofil, Corbel 24 </a:t>
            </a:r>
            <a:r>
              <a:rPr lang="de-DE" dirty="0" err="1" smtClean="0"/>
              <a:t>pt</a:t>
            </a:r>
            <a:r>
              <a:rPr lang="de-DE" dirty="0" smtClean="0"/>
              <a:t>.</a:t>
            </a:r>
          </a:p>
          <a:p>
            <a:pPr lvl="1"/>
            <a:r>
              <a:rPr lang="de-DE" dirty="0" smtClean="0"/>
              <a:t>Kernkompetenzen, Corbel 20 </a:t>
            </a:r>
            <a:r>
              <a:rPr lang="de-DE" dirty="0" err="1" smtClean="0"/>
              <a:t>pt</a:t>
            </a:r>
            <a:r>
              <a:rPr lang="de-DE" dirty="0" smtClean="0"/>
              <a:t>.</a:t>
            </a:r>
          </a:p>
        </p:txBody>
      </p:sp>
      <p:sp>
        <p:nvSpPr>
          <p:cNvPr id="4" name="Bildplatzhalter 3"/>
          <p:cNvSpPr>
            <a:spLocks noGrp="1"/>
          </p:cNvSpPr>
          <p:nvPr>
            <p:ph type="pic" sz="quarter" idx="11" hasCustomPrompt="1"/>
          </p:nvPr>
        </p:nvSpPr>
        <p:spPr>
          <a:xfrm>
            <a:off x="576263" y="1710000"/>
            <a:ext cx="2473200" cy="4449500"/>
          </a:xfrm>
          <a:prstGeom prst="rect">
            <a:avLst/>
          </a:prstGeom>
          <a:solidFill>
            <a:srgbClr val="FFC000"/>
          </a:solidFill>
        </p:spPr>
        <p:txBody>
          <a:bodyPr/>
          <a:lstStyle>
            <a:lvl1pPr marL="0" indent="0">
              <a:buNone/>
              <a:defRPr baseline="0"/>
            </a:lvl1pPr>
          </a:lstStyle>
          <a:p>
            <a:r>
              <a:rPr lang="de-DE" dirty="0" smtClean="0"/>
              <a:t>Platzhalter für ein Bild, durch Klicken einfügen, 124 x 69 mm</a:t>
            </a:r>
          </a:p>
          <a:p>
            <a:endParaRPr lang="de-DE" dirty="0"/>
          </a:p>
        </p:txBody>
      </p:sp>
    </p:spTree>
    <p:extLst>
      <p:ext uri="{BB962C8B-B14F-4D97-AF65-F5344CB8AC3E}">
        <p14:creationId xmlns:p14="http://schemas.microsoft.com/office/powerpoint/2010/main" val="28550970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BBH_Portrait Foto Mittelforma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smtClean="0"/>
              <a:t>Portrait Titel Vorname Nachname</a:t>
            </a:r>
            <a:endParaRPr lang="de-DE" dirty="0"/>
          </a:p>
        </p:txBody>
      </p:sp>
      <p:sp>
        <p:nvSpPr>
          <p:cNvPr id="7" name="Inhaltsplatzhalter 6"/>
          <p:cNvSpPr>
            <a:spLocks noGrp="1"/>
          </p:cNvSpPr>
          <p:nvPr>
            <p:ph sz="quarter" idx="10" hasCustomPrompt="1"/>
          </p:nvPr>
        </p:nvSpPr>
        <p:spPr>
          <a:xfrm>
            <a:off x="3335337" y="1710000"/>
            <a:ext cx="5236099" cy="4449500"/>
          </a:xfrm>
          <a:prstGeom prst="rect">
            <a:avLst/>
          </a:prstGeom>
          <a:ln>
            <a:noFill/>
          </a:ln>
        </p:spPr>
        <p:txBody>
          <a:bodyPr wrap="square">
            <a:noAutofit/>
          </a:bodyPr>
          <a:lstStyle>
            <a:lvl1pPr marL="0" indent="0">
              <a:spcBef>
                <a:spcPts val="600"/>
              </a:spcBef>
              <a:spcAft>
                <a:spcPts val="0"/>
              </a:spcAft>
              <a:buSzPct val="75000"/>
              <a:buFontTx/>
              <a:buNone/>
              <a:defRPr lang="de-DE" smtClean="0"/>
            </a:lvl1pPr>
            <a:lvl2pPr marL="268288" indent="-268288">
              <a:spcBef>
                <a:spcPts val="300"/>
              </a:spcBef>
              <a:spcAft>
                <a:spcPts val="0"/>
              </a:spcAft>
              <a:buSzPct val="75000"/>
              <a:buFont typeface="Marlett" pitchFamily="2" charset="2"/>
              <a:buChar char="8"/>
              <a:tabLst/>
              <a:defRPr sz="1600"/>
            </a:lvl2pPr>
            <a:lvl3pPr marL="268288" indent="-268288">
              <a:spcBef>
                <a:spcPts val="300"/>
              </a:spcBef>
              <a:spcAft>
                <a:spcPts val="0"/>
              </a:spcAft>
              <a:buSzPct val="75000"/>
              <a:buFont typeface="Marlett" pitchFamily="2" charset="2"/>
              <a:buChar char="8"/>
              <a:tabLst/>
              <a:defRPr sz="1600"/>
            </a:lvl3pPr>
            <a:lvl4pPr marL="268288" indent="-268288">
              <a:spcBef>
                <a:spcPts val="300"/>
              </a:spcBef>
              <a:spcAft>
                <a:spcPts val="0"/>
              </a:spcAft>
              <a:buSzPct val="75000"/>
              <a:buFont typeface="Marlett" pitchFamily="2" charset="2"/>
              <a:buChar char="8"/>
              <a:tabLst/>
              <a:defRPr sz="1600"/>
            </a:lvl4pPr>
            <a:lvl5pPr marL="268288" indent="-268288">
              <a:spcBef>
                <a:spcPts val="300"/>
              </a:spcBef>
              <a:spcAft>
                <a:spcPts val="0"/>
              </a:spcAft>
              <a:buSzPct val="75000"/>
              <a:buFont typeface="Marlett" pitchFamily="2" charset="2"/>
              <a:buChar char="8"/>
              <a:tabLst/>
              <a:defRPr sz="1600"/>
            </a:lvl5pPr>
          </a:lstStyle>
          <a:p>
            <a:pPr lvl="0"/>
            <a:r>
              <a:rPr lang="de-DE" dirty="0" smtClean="0"/>
              <a:t>Text Portrait Mitarbeiter, Corbel 24 </a:t>
            </a:r>
            <a:r>
              <a:rPr lang="de-DE" dirty="0" err="1" smtClean="0"/>
              <a:t>pt</a:t>
            </a:r>
            <a:r>
              <a:rPr lang="de-DE" dirty="0" smtClean="0"/>
              <a:t>.</a:t>
            </a:r>
          </a:p>
          <a:p>
            <a:pPr lvl="1"/>
            <a:r>
              <a:rPr lang="de-DE" dirty="0" smtClean="0"/>
              <a:t>Kompetenzen Mitarbeiter, Corbel 16 </a:t>
            </a:r>
            <a:r>
              <a:rPr lang="de-DE" dirty="0" err="1" smtClean="0"/>
              <a:t>pt</a:t>
            </a:r>
            <a:r>
              <a:rPr lang="de-DE" dirty="0" smtClean="0"/>
              <a:t>.</a:t>
            </a:r>
          </a:p>
        </p:txBody>
      </p:sp>
      <p:sp>
        <p:nvSpPr>
          <p:cNvPr id="4" name="Bildplatzhalter 3"/>
          <p:cNvSpPr>
            <a:spLocks noGrp="1"/>
          </p:cNvSpPr>
          <p:nvPr>
            <p:ph type="pic" sz="quarter" idx="11" hasCustomPrompt="1"/>
          </p:nvPr>
        </p:nvSpPr>
        <p:spPr>
          <a:xfrm>
            <a:off x="576263" y="1710000"/>
            <a:ext cx="2473200" cy="3079488"/>
          </a:xfrm>
          <a:prstGeom prst="rect">
            <a:avLst/>
          </a:prstGeom>
          <a:solidFill>
            <a:srgbClr val="FFC000"/>
          </a:solidFill>
        </p:spPr>
        <p:txBody>
          <a:bodyPr/>
          <a:lstStyle>
            <a:lvl1pPr marL="0" indent="0">
              <a:buNone/>
              <a:defRPr/>
            </a:lvl1pPr>
          </a:lstStyle>
          <a:p>
            <a:r>
              <a:rPr lang="de-DE" dirty="0" smtClean="0"/>
              <a:t>Platzhalter für ein Bild, durch Klicken einfügen</a:t>
            </a:r>
          </a:p>
          <a:p>
            <a:r>
              <a:rPr lang="de-DE" dirty="0" smtClean="0"/>
              <a:t>86 x 96 mm</a:t>
            </a:r>
          </a:p>
          <a:p>
            <a:endParaRPr lang="de-DE" dirty="0"/>
          </a:p>
        </p:txBody>
      </p:sp>
    </p:spTree>
    <p:extLst>
      <p:ext uri="{BB962C8B-B14F-4D97-AF65-F5344CB8AC3E}">
        <p14:creationId xmlns:p14="http://schemas.microsoft.com/office/powerpoint/2010/main" val="15174509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a:xfrm>
            <a:off x="628650" y="6356351"/>
            <a:ext cx="2057400" cy="365125"/>
          </a:xfrm>
          <a:prstGeom prst="rect">
            <a:avLst/>
          </a:prstGeom>
        </p:spPr>
        <p:txBody>
          <a:bodyPr/>
          <a:lstStyle/>
          <a:p>
            <a:fld id="{A7DB826D-3092-433A-8C1E-54BC6376FF19}" type="datetimeFigureOut">
              <a:rPr lang="en-GB" smtClean="0"/>
              <a:t>13/04/2021</a:t>
            </a:fld>
            <a:endParaRPr lang="en-GB"/>
          </a:p>
        </p:txBody>
      </p:sp>
      <p:sp>
        <p:nvSpPr>
          <p:cNvPr id="5" name="Fußzeilenplatzhalt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Foliennummernplatzhalter 5"/>
          <p:cNvSpPr>
            <a:spLocks noGrp="1"/>
          </p:cNvSpPr>
          <p:nvPr>
            <p:ph type="sldNum" sz="quarter" idx="12"/>
          </p:nvPr>
        </p:nvSpPr>
        <p:spPr>
          <a:xfrm>
            <a:off x="6457950" y="6356351"/>
            <a:ext cx="2057400" cy="365125"/>
          </a:xfrm>
          <a:prstGeom prst="rect">
            <a:avLst/>
          </a:prstGeom>
        </p:spPr>
        <p:txBody>
          <a:bodyPr/>
          <a:lstStyle/>
          <a:p>
            <a:fld id="{0BDEA0FE-02B1-4FAF-91A7-BCE4CC3466FC}" type="slidenum">
              <a:rPr lang="en-GB" smtClean="0"/>
              <a:t>‹Nr.›</a:t>
            </a:fld>
            <a:endParaRPr lang="en-GB"/>
          </a:p>
        </p:txBody>
      </p:sp>
    </p:spTree>
    <p:extLst>
      <p:ext uri="{BB962C8B-B14F-4D97-AF65-F5344CB8AC3E}">
        <p14:creationId xmlns:p14="http://schemas.microsoft.com/office/powerpoint/2010/main" val="2811431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BH_Titelfolie_plus Mandantenlogo">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576000" y="2982138"/>
            <a:ext cx="7992000" cy="954792"/>
          </a:xfrm>
        </p:spPr>
        <p:txBody>
          <a:bodyPr/>
          <a:lstStyle>
            <a:lvl1pPr>
              <a:defRPr/>
            </a:lvl1pPr>
          </a:lstStyle>
          <a:p>
            <a:r>
              <a:rPr lang="de-DE" dirty="0" smtClean="0"/>
              <a:t>Titelzeile(n), Cambria 28 </a:t>
            </a:r>
            <a:r>
              <a:rPr lang="de-DE" dirty="0" err="1" smtClean="0"/>
              <a:t>pt</a:t>
            </a:r>
            <a:r>
              <a:rPr lang="de-DE" dirty="0" smtClean="0"/>
              <a:t>., durch Klicken bearbeiten</a:t>
            </a:r>
            <a:endParaRPr lang="de-DE" dirty="0"/>
          </a:p>
        </p:txBody>
      </p:sp>
      <p:sp>
        <p:nvSpPr>
          <p:cNvPr id="4" name="Bildplatzhalter 3"/>
          <p:cNvSpPr>
            <a:spLocks noGrp="1"/>
          </p:cNvSpPr>
          <p:nvPr>
            <p:ph type="pic" sz="quarter" idx="11" hasCustomPrompt="1"/>
          </p:nvPr>
        </p:nvSpPr>
        <p:spPr>
          <a:xfrm>
            <a:off x="3344863" y="1522800"/>
            <a:ext cx="2467162" cy="1368000"/>
          </a:xfrm>
          <a:solidFill>
            <a:srgbClr val="FFC000"/>
          </a:solidFill>
        </p:spPr>
        <p:txBody>
          <a:bodyPr anchor="ctr"/>
          <a:lstStyle>
            <a:lvl1pPr marL="0" indent="0" algn="ctr">
              <a:spcAft>
                <a:spcPts val="0"/>
              </a:spcAft>
              <a:buFontTx/>
              <a:buNone/>
              <a:defRPr sz="1600" i="1" baseline="0"/>
            </a:lvl1pPr>
          </a:lstStyle>
          <a:p>
            <a:r>
              <a:rPr lang="de-DE" dirty="0" smtClean="0"/>
              <a:t>Optional: Mandantenlogo mittig platzieren max. 38 x 69 mm</a:t>
            </a:r>
            <a:endParaRPr lang="de-DE" dirty="0"/>
          </a:p>
        </p:txBody>
      </p:sp>
      <p:sp>
        <p:nvSpPr>
          <p:cNvPr id="5" name="Untertitel 2"/>
          <p:cNvSpPr>
            <a:spLocks noGrp="1"/>
          </p:cNvSpPr>
          <p:nvPr>
            <p:ph type="subTitle" idx="1" hasCustomPrompt="1"/>
          </p:nvPr>
        </p:nvSpPr>
        <p:spPr>
          <a:xfrm>
            <a:off x="576000" y="4014234"/>
            <a:ext cx="5913425" cy="823015"/>
          </a:xfrm>
          <a:prstGeom prst="rect">
            <a:avLst/>
          </a:prstGeom>
        </p:spPr>
        <p:txBody>
          <a:bodyPr anchor="b"/>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Optionale Untertitelzeilen, durch Klicken bearbeiten, Corbel 24-20 </a:t>
            </a:r>
            <a:r>
              <a:rPr lang="de-DE" dirty="0" err="1" smtClean="0"/>
              <a:t>pt</a:t>
            </a:r>
            <a:r>
              <a:rPr lang="de-DE" dirty="0" smtClean="0"/>
              <a:t>.</a:t>
            </a:r>
          </a:p>
        </p:txBody>
      </p:sp>
    </p:spTree>
    <p:extLst>
      <p:ext uri="{BB962C8B-B14F-4D97-AF65-F5344CB8AC3E}">
        <p14:creationId xmlns:p14="http://schemas.microsoft.com/office/powerpoint/2010/main" val="30275173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BH_Agenda/Inhalt_numeris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de-DE" noProof="0" dirty="0" smtClean="0"/>
              <a:t>Agenda bzw. Inhaltsverzeichnis, Cambria 28 </a:t>
            </a:r>
            <a:r>
              <a:rPr lang="de-DE" noProof="0" dirty="0" err="1" smtClean="0"/>
              <a:t>pt</a:t>
            </a:r>
            <a:r>
              <a:rPr lang="de-DE" noProof="0" dirty="0" smtClean="0"/>
              <a:t>.</a:t>
            </a:r>
            <a:endParaRPr lang="de-DE" dirty="0"/>
          </a:p>
        </p:txBody>
      </p:sp>
      <p:sp>
        <p:nvSpPr>
          <p:cNvPr id="7" name="Inhaltsplatzhalter 6"/>
          <p:cNvSpPr>
            <a:spLocks noGrp="1"/>
          </p:cNvSpPr>
          <p:nvPr>
            <p:ph sz="quarter" idx="10" hasCustomPrompt="1"/>
          </p:nvPr>
        </p:nvSpPr>
        <p:spPr>
          <a:xfrm>
            <a:off x="579438" y="1717676"/>
            <a:ext cx="7992000" cy="4449600"/>
          </a:xfrm>
          <a:prstGeom prst="rect">
            <a:avLst/>
          </a:prstGeom>
        </p:spPr>
        <p:txBody>
          <a:bodyPr wrap="square">
            <a:noAutofit/>
          </a:bodyPr>
          <a:lstStyle>
            <a:lvl1pPr marL="357188" indent="-357188">
              <a:buClr>
                <a:schemeClr val="tx2"/>
              </a:buClr>
              <a:buFont typeface="+mj-lt"/>
              <a:buAutoNum type="arabicPeriod"/>
              <a:defRPr>
                <a:solidFill>
                  <a:schemeClr val="tx1"/>
                </a:solidFill>
              </a:defRPr>
            </a:lvl1pPr>
            <a:lvl2pPr marL="712788" indent="-355600">
              <a:buClr>
                <a:schemeClr val="tx2"/>
              </a:buClr>
              <a:buFont typeface="+mj-lt"/>
              <a:buAutoNum type="arabicPeriod"/>
              <a:defRPr>
                <a:solidFill>
                  <a:schemeClr val="tx1"/>
                </a:solidFill>
              </a:defRPr>
            </a:lvl2pPr>
            <a:lvl3pPr marL="1069975" indent="-357188">
              <a:buClr>
                <a:schemeClr val="tx2"/>
              </a:buClr>
              <a:buFont typeface="+mj-lt"/>
              <a:buAutoNum type="arabicPeriod"/>
              <a:defRPr>
                <a:solidFill>
                  <a:schemeClr val="tx1"/>
                </a:solidFill>
              </a:defRPr>
            </a:lvl3pPr>
            <a:lvl4pPr marL="1441450" indent="-371475">
              <a:buClr>
                <a:schemeClr val="tx2"/>
              </a:buClr>
              <a:buFont typeface="+mj-lt"/>
              <a:buAutoNum type="arabicPeriod"/>
              <a:defRPr>
                <a:solidFill>
                  <a:schemeClr val="tx1"/>
                </a:solidFill>
              </a:defRPr>
            </a:lvl4pPr>
            <a:lvl5pPr marL="1797050" indent="-355600">
              <a:spcBef>
                <a:spcPts val="0"/>
              </a:spcBef>
              <a:buClr>
                <a:schemeClr val="tx2"/>
              </a:buClr>
              <a:buFont typeface="+mj-lt"/>
              <a:buAutoNum type="arabicPeriod"/>
              <a:defRPr sz="1400">
                <a:solidFill>
                  <a:schemeClr val="tx1"/>
                </a:solidFill>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8718056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BH_Agenda/Inhalt_Lis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noProof="0" dirty="0" smtClean="0"/>
              <a:t>Agenda- bzw. Inhaltsverzeichnisliste, Cambria 28 </a:t>
            </a:r>
            <a:r>
              <a:rPr lang="de-DE" noProof="0" dirty="0" err="1" smtClean="0"/>
              <a:t>pt</a:t>
            </a:r>
            <a:r>
              <a:rPr lang="de-DE" noProof="0" dirty="0" smtClean="0"/>
              <a:t>.</a:t>
            </a:r>
            <a:endParaRPr lang="de-DE" dirty="0"/>
          </a:p>
        </p:txBody>
      </p:sp>
      <p:sp>
        <p:nvSpPr>
          <p:cNvPr id="4" name="Inhaltsplatzhalter 3"/>
          <p:cNvSpPr>
            <a:spLocks noGrp="1"/>
          </p:cNvSpPr>
          <p:nvPr>
            <p:ph sz="quarter" idx="10" hasCustomPrompt="1"/>
          </p:nvPr>
        </p:nvSpPr>
        <p:spPr>
          <a:xfrm>
            <a:off x="576262" y="1709738"/>
            <a:ext cx="7992000"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dirty="0" smtClean="0"/>
              <a:t>Erste Ebene</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0664123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BH_Inhaltsfolie Vollformat 1/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Inhaltsfolie, Überschrift, Cambria 28 </a:t>
            </a:r>
            <a:r>
              <a:rPr lang="de-DE" dirty="0" err="1" smtClean="0"/>
              <a:t>pt</a:t>
            </a:r>
            <a:r>
              <a:rPr lang="de-DE" dirty="0" smtClean="0"/>
              <a:t>., max. 2-zeilig</a:t>
            </a:r>
            <a:endParaRPr lang="de-DE" dirty="0"/>
          </a:p>
        </p:txBody>
      </p:sp>
      <p:sp>
        <p:nvSpPr>
          <p:cNvPr id="4" name="Inhaltsplatzhalter 3"/>
          <p:cNvSpPr>
            <a:spLocks noGrp="1"/>
          </p:cNvSpPr>
          <p:nvPr>
            <p:ph sz="quarter" idx="10"/>
          </p:nvPr>
        </p:nvSpPr>
        <p:spPr>
          <a:xfrm>
            <a:off x="576262" y="1709738"/>
            <a:ext cx="7992000"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4820082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BH_Inhaltsfolie Halbformat 2x1/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Inhaltsfolie, Überschrift, Cambria 24 </a:t>
            </a:r>
            <a:r>
              <a:rPr lang="de-DE" dirty="0" err="1" smtClean="0"/>
              <a:t>pt</a:t>
            </a:r>
            <a:r>
              <a:rPr lang="de-DE" dirty="0" smtClean="0"/>
              <a:t>., max. 2-zeilig</a:t>
            </a:r>
            <a:endParaRPr lang="de-DE" dirty="0"/>
          </a:p>
        </p:txBody>
      </p:sp>
      <p:sp>
        <p:nvSpPr>
          <p:cNvPr id="7" name="Inhaltsplatzhalter 3"/>
          <p:cNvSpPr>
            <a:spLocks noGrp="1"/>
          </p:cNvSpPr>
          <p:nvPr>
            <p:ph sz="quarter" idx="10"/>
          </p:nvPr>
        </p:nvSpPr>
        <p:spPr>
          <a:xfrm>
            <a:off x="576262" y="1719617"/>
            <a:ext cx="3843338"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3"/>
          <p:cNvSpPr>
            <a:spLocks noGrp="1"/>
          </p:cNvSpPr>
          <p:nvPr>
            <p:ph sz="quarter" idx="11"/>
          </p:nvPr>
        </p:nvSpPr>
        <p:spPr>
          <a:xfrm>
            <a:off x="4729162" y="1719617"/>
            <a:ext cx="3843338"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194274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BBH_Inhaltsfolie Drittelteilung 3x1/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Inhaltsfolie, Überschrift, Cambria 24 </a:t>
            </a:r>
            <a:r>
              <a:rPr lang="de-DE" dirty="0" err="1" smtClean="0"/>
              <a:t>pt</a:t>
            </a:r>
            <a:r>
              <a:rPr lang="de-DE" dirty="0" smtClean="0"/>
              <a:t>., max. 2-zeilig</a:t>
            </a:r>
            <a:endParaRPr lang="de-DE" dirty="0"/>
          </a:p>
        </p:txBody>
      </p:sp>
      <p:sp>
        <p:nvSpPr>
          <p:cNvPr id="7" name="Inhaltsplatzhalter 3"/>
          <p:cNvSpPr>
            <a:spLocks noGrp="1"/>
          </p:cNvSpPr>
          <p:nvPr>
            <p:ph sz="quarter" idx="10"/>
          </p:nvPr>
        </p:nvSpPr>
        <p:spPr>
          <a:xfrm>
            <a:off x="576262" y="1719617"/>
            <a:ext cx="2462213"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3"/>
          <p:cNvSpPr>
            <a:spLocks noGrp="1"/>
          </p:cNvSpPr>
          <p:nvPr>
            <p:ph sz="quarter" idx="11"/>
          </p:nvPr>
        </p:nvSpPr>
        <p:spPr>
          <a:xfrm>
            <a:off x="3338512" y="1719617"/>
            <a:ext cx="2462213"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Inhaltsplatzhalter 3"/>
          <p:cNvSpPr>
            <a:spLocks noGrp="1"/>
          </p:cNvSpPr>
          <p:nvPr>
            <p:ph sz="quarter" idx="12"/>
          </p:nvPr>
        </p:nvSpPr>
        <p:spPr>
          <a:xfrm>
            <a:off x="6100762" y="1719617"/>
            <a:ext cx="2462213"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0338193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BBH_Inhaltsfolie 1/3zu2/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Inhaltsfolie, Überschrift, Cambria 24 </a:t>
            </a:r>
            <a:r>
              <a:rPr lang="de-DE" dirty="0" err="1" smtClean="0"/>
              <a:t>pt</a:t>
            </a:r>
            <a:r>
              <a:rPr lang="de-DE" dirty="0" smtClean="0"/>
              <a:t>., max. 2-zeilig</a:t>
            </a:r>
            <a:endParaRPr lang="de-DE" dirty="0"/>
          </a:p>
        </p:txBody>
      </p:sp>
      <p:sp>
        <p:nvSpPr>
          <p:cNvPr id="7" name="Inhaltsplatzhalter 3"/>
          <p:cNvSpPr>
            <a:spLocks noGrp="1"/>
          </p:cNvSpPr>
          <p:nvPr>
            <p:ph sz="quarter" idx="10"/>
          </p:nvPr>
        </p:nvSpPr>
        <p:spPr>
          <a:xfrm>
            <a:off x="576263" y="1719617"/>
            <a:ext cx="2471738"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3"/>
          <p:cNvSpPr>
            <a:spLocks noGrp="1"/>
          </p:cNvSpPr>
          <p:nvPr>
            <p:ph sz="quarter" idx="11"/>
          </p:nvPr>
        </p:nvSpPr>
        <p:spPr>
          <a:xfrm>
            <a:off x="3338512" y="1719617"/>
            <a:ext cx="5233987" cy="4449600"/>
          </a:xfrm>
        </p:spPr>
        <p:txBody>
          <a:bodyPr>
            <a:noAutofit/>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9307319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BBH_Schlussfolie">
    <p:spTree>
      <p:nvGrpSpPr>
        <p:cNvPr id="1" name=""/>
        <p:cNvGrpSpPr/>
        <p:nvPr/>
      </p:nvGrpSpPr>
      <p:grpSpPr>
        <a:xfrm>
          <a:off x="0" y="0"/>
          <a:ext cx="0" cy="0"/>
          <a:chOff x="0" y="0"/>
          <a:chExt cx="0" cy="0"/>
        </a:xfrm>
      </p:grpSpPr>
      <p:graphicFrame>
        <p:nvGraphicFramePr>
          <p:cNvPr id="6" name="Objekt 5" hidden="1"/>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51" name="think-cell Folie" r:id="rId4" imgW="360" imgH="360" progId="TCLayout.ActiveDocument.1">
                  <p:embed/>
                </p:oleObj>
              </mc:Choice>
              <mc:Fallback>
                <p:oleObj name="think-cell Folie" r:id="rId4" imgW="360" imgH="36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grpSp>
        <p:nvGrpSpPr>
          <p:cNvPr id="5" name="Gruppieren 4"/>
          <p:cNvGrpSpPr/>
          <p:nvPr userDrawn="1"/>
        </p:nvGrpSpPr>
        <p:grpSpPr>
          <a:xfrm>
            <a:off x="395288" y="253739"/>
            <a:ext cx="8351837" cy="6088919"/>
            <a:chOff x="395288" y="319997"/>
            <a:chExt cx="8351837" cy="6022898"/>
          </a:xfrm>
          <a:noFill/>
        </p:grpSpPr>
        <p:sp>
          <p:nvSpPr>
            <p:cNvPr id="3" name="Rechteck 2"/>
            <p:cNvSpPr/>
            <p:nvPr userDrawn="1"/>
          </p:nvSpPr>
          <p:spPr bwMode="auto">
            <a:xfrm>
              <a:off x="395288" y="319997"/>
              <a:ext cx="8351837" cy="5632069"/>
            </a:xfrm>
            <a:prstGeom prst="rect">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sp>
          <p:nvSpPr>
            <p:cNvPr id="4" name="Gleichschenkliges Dreieck 3"/>
            <p:cNvSpPr/>
            <p:nvPr userDrawn="1"/>
          </p:nvSpPr>
          <p:spPr bwMode="auto">
            <a:xfrm rot="10800000">
              <a:off x="7374464" y="5809495"/>
              <a:ext cx="541866" cy="533400"/>
            </a:xfrm>
            <a:prstGeom prst="triangle">
              <a:avLst/>
            </a:prstGeom>
            <a:grp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CorpoS" pitchFamily="2" charset="0"/>
              </a:endParaRPr>
            </a:p>
          </p:txBody>
        </p:sp>
      </p:grpSp>
      <p:sp>
        <p:nvSpPr>
          <p:cNvPr id="7" name="Textfeld 6"/>
          <p:cNvSpPr txBox="1"/>
          <p:nvPr userDrawn="1"/>
        </p:nvSpPr>
        <p:spPr>
          <a:xfrm>
            <a:off x="575999" y="2754567"/>
            <a:ext cx="7992001" cy="1012567"/>
          </a:xfrm>
          <a:prstGeom prst="rect">
            <a:avLst/>
          </a:prstGeom>
          <a:noFill/>
        </p:spPr>
        <p:txBody>
          <a:bodyPr wrap="square" rtlCol="0">
            <a:noAutofit/>
          </a:bodyPr>
          <a:lstStyle/>
          <a:p>
            <a:pPr algn="ctr"/>
            <a:r>
              <a:rPr lang="de-DE" sz="2800" b="0" i="0" dirty="0" smtClean="0">
                <a:solidFill>
                  <a:schemeClr val="tx2"/>
                </a:solidFill>
                <a:latin typeface="+mj-lt"/>
              </a:rPr>
              <a:t>Vielen Dank</a:t>
            </a:r>
            <a:br>
              <a:rPr lang="de-DE" sz="2800" b="0" i="0" dirty="0" smtClean="0">
                <a:solidFill>
                  <a:schemeClr val="tx2"/>
                </a:solidFill>
                <a:latin typeface="+mj-lt"/>
              </a:rPr>
            </a:br>
            <a:r>
              <a:rPr lang="de-DE" sz="2800" b="0" i="0" dirty="0" smtClean="0">
                <a:solidFill>
                  <a:schemeClr val="tx2"/>
                </a:solidFill>
                <a:latin typeface="+mj-lt"/>
              </a:rPr>
              <a:t>für Ihre Aufmerksamkeit.</a:t>
            </a:r>
            <a:endParaRPr lang="de-DE" sz="2800" b="0" i="0" dirty="0">
              <a:solidFill>
                <a:schemeClr val="tx2"/>
              </a:solidFill>
              <a:latin typeface="+mj-lt"/>
            </a:endParaRPr>
          </a:p>
        </p:txBody>
      </p:sp>
    </p:spTree>
    <p:extLst>
      <p:ext uri="{BB962C8B-B14F-4D97-AF65-F5344CB8AC3E}">
        <p14:creationId xmlns:p14="http://schemas.microsoft.com/office/powerpoint/2010/main" val="11951075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1" name="Kontroll-Linien" hidden="1"/>
          <p:cNvGrpSpPr/>
          <p:nvPr/>
        </p:nvGrpSpPr>
        <p:grpSpPr>
          <a:xfrm>
            <a:off x="-660285" y="4368"/>
            <a:ext cx="505961" cy="6495560"/>
            <a:chOff x="-189137" y="4368"/>
            <a:chExt cx="505961" cy="6495560"/>
          </a:xfrm>
        </p:grpSpPr>
        <p:cxnSp>
          <p:nvCxnSpPr>
            <p:cNvPr id="32" name="Gerader Verbinder 31"/>
            <p:cNvCxnSpPr/>
            <p:nvPr userDrawn="1"/>
          </p:nvCxnSpPr>
          <p:spPr>
            <a:xfrm>
              <a:off x="-189137" y="2397472"/>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userDrawn="1"/>
          </p:nvCxnSpPr>
          <p:spPr>
            <a:xfrm>
              <a:off x="-189137" y="2739344"/>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userDrawn="1"/>
          </p:nvCxnSpPr>
          <p:spPr>
            <a:xfrm>
              <a:off x="-189137" y="3081216"/>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userDrawn="1"/>
          </p:nvCxnSpPr>
          <p:spPr>
            <a:xfrm>
              <a:off x="-189137" y="342308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userDrawn="1"/>
          </p:nvCxnSpPr>
          <p:spPr>
            <a:xfrm>
              <a:off x="-189137" y="3764960"/>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userDrawn="1"/>
          </p:nvCxnSpPr>
          <p:spPr>
            <a:xfrm>
              <a:off x="-189137" y="4106832"/>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userDrawn="1"/>
          </p:nvCxnSpPr>
          <p:spPr>
            <a:xfrm>
              <a:off x="-189137" y="4448704"/>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userDrawn="1"/>
          </p:nvCxnSpPr>
          <p:spPr>
            <a:xfrm>
              <a:off x="-189137" y="4790576"/>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userDrawn="1"/>
          </p:nvCxnSpPr>
          <p:spPr>
            <a:xfrm>
              <a:off x="-189137" y="513244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userDrawn="1"/>
          </p:nvCxnSpPr>
          <p:spPr>
            <a:xfrm>
              <a:off x="-189137" y="5474320"/>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userDrawn="1"/>
          </p:nvCxnSpPr>
          <p:spPr>
            <a:xfrm>
              <a:off x="-189137" y="2055600"/>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userDrawn="1"/>
          </p:nvCxnSpPr>
          <p:spPr>
            <a:xfrm>
              <a:off x="-189137" y="436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userDrawn="1"/>
          </p:nvCxnSpPr>
          <p:spPr>
            <a:xfrm>
              <a:off x="-189137" y="346240"/>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userDrawn="1"/>
          </p:nvCxnSpPr>
          <p:spPr>
            <a:xfrm>
              <a:off x="-189137" y="688112"/>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userDrawn="1"/>
          </p:nvCxnSpPr>
          <p:spPr>
            <a:xfrm>
              <a:off x="-189137" y="1029984"/>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userDrawn="1"/>
          </p:nvCxnSpPr>
          <p:spPr>
            <a:xfrm>
              <a:off x="-189137" y="1371856"/>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userDrawn="1"/>
          </p:nvCxnSpPr>
          <p:spPr>
            <a:xfrm>
              <a:off x="-189137" y="171372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userDrawn="1"/>
          </p:nvCxnSpPr>
          <p:spPr>
            <a:xfrm>
              <a:off x="-189137" y="649992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userDrawn="1"/>
          </p:nvCxnSpPr>
          <p:spPr>
            <a:xfrm>
              <a:off x="-189137" y="5816188"/>
              <a:ext cx="505961" cy="0"/>
            </a:xfrm>
            <a:prstGeom prst="line">
              <a:avLst/>
            </a:prstGeom>
            <a:ln w="2540"/>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userDrawn="1"/>
          </p:nvCxnSpPr>
          <p:spPr>
            <a:xfrm>
              <a:off x="-189137" y="6158060"/>
              <a:ext cx="505961" cy="0"/>
            </a:xfrm>
            <a:prstGeom prst="line">
              <a:avLst/>
            </a:prstGeom>
            <a:ln w="2540"/>
          </p:spPr>
          <p:style>
            <a:lnRef idx="1">
              <a:schemeClr val="accent1"/>
            </a:lnRef>
            <a:fillRef idx="0">
              <a:schemeClr val="accent1"/>
            </a:fillRef>
            <a:effectRef idx="0">
              <a:schemeClr val="accent1"/>
            </a:effectRef>
            <a:fontRef idx="minor">
              <a:schemeClr val="tx1"/>
            </a:fontRef>
          </p:style>
        </p:cxnSp>
      </p:grpSp>
      <p:grpSp>
        <p:nvGrpSpPr>
          <p:cNvPr id="8" name="BBH Raster" hidden="1"/>
          <p:cNvGrpSpPr/>
          <p:nvPr/>
        </p:nvGrpSpPr>
        <p:grpSpPr>
          <a:xfrm>
            <a:off x="576000" y="248644"/>
            <a:ext cx="7992000" cy="5910856"/>
            <a:chOff x="576000" y="248644"/>
            <a:chExt cx="7992000" cy="5910856"/>
          </a:xfrm>
        </p:grpSpPr>
        <p:sp>
          <p:nvSpPr>
            <p:cNvPr id="92" name="Rechteck 91"/>
            <p:cNvSpPr/>
            <p:nvPr/>
          </p:nvSpPr>
          <p:spPr>
            <a:xfrm>
              <a:off x="576000" y="1710000"/>
              <a:ext cx="7992000" cy="44495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3" name="Rechteck 92"/>
            <p:cNvSpPr/>
            <p:nvPr/>
          </p:nvSpPr>
          <p:spPr>
            <a:xfrm>
              <a:off x="2361538"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4" name="Rechteck 93"/>
            <p:cNvSpPr/>
            <p:nvPr/>
          </p:nvSpPr>
          <p:spPr>
            <a:xfrm>
              <a:off x="3045600"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5" name="Rechteck 94"/>
            <p:cNvSpPr/>
            <p:nvPr/>
          </p:nvSpPr>
          <p:spPr>
            <a:xfrm>
              <a:off x="5806800" y="1710000"/>
              <a:ext cx="293225"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6" name="Rechteck 95"/>
            <p:cNvSpPr/>
            <p:nvPr/>
          </p:nvSpPr>
          <p:spPr>
            <a:xfrm>
              <a:off x="6492622"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7" name="Rechteck 96"/>
            <p:cNvSpPr/>
            <p:nvPr/>
          </p:nvSpPr>
          <p:spPr>
            <a:xfrm>
              <a:off x="4428000" y="1710000"/>
              <a:ext cx="288000" cy="4449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8" name="Rechteck 97"/>
            <p:cNvSpPr/>
            <p:nvPr/>
          </p:nvSpPr>
          <p:spPr>
            <a:xfrm>
              <a:off x="578855" y="248644"/>
              <a:ext cx="5913428" cy="96274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99" name="Gerade Verbindung 11"/>
            <p:cNvCxnSpPr/>
            <p:nvPr/>
          </p:nvCxnSpPr>
          <p:spPr>
            <a:xfrm>
              <a:off x="576000" y="2055283"/>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0" name="Gerade Verbindung 12"/>
            <p:cNvCxnSpPr/>
            <p:nvPr/>
          </p:nvCxnSpPr>
          <p:spPr>
            <a:xfrm>
              <a:off x="576000" y="5817296"/>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1" name="Gerade Verbindung 13"/>
            <p:cNvCxnSpPr/>
            <p:nvPr/>
          </p:nvCxnSpPr>
          <p:spPr>
            <a:xfrm>
              <a:off x="576000" y="5475293"/>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2" name="Gerade Verbindung 14"/>
            <p:cNvCxnSpPr/>
            <p:nvPr/>
          </p:nvCxnSpPr>
          <p:spPr>
            <a:xfrm>
              <a:off x="576000" y="5133292"/>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3" name="Gerade Verbindung 15"/>
            <p:cNvCxnSpPr/>
            <p:nvPr/>
          </p:nvCxnSpPr>
          <p:spPr>
            <a:xfrm>
              <a:off x="576000" y="4449290"/>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4" name="Gerade Verbindung 18"/>
            <p:cNvCxnSpPr/>
            <p:nvPr/>
          </p:nvCxnSpPr>
          <p:spPr>
            <a:xfrm>
              <a:off x="576000" y="3765288"/>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5" name="Gerade Verbindung 19"/>
            <p:cNvCxnSpPr/>
            <p:nvPr/>
          </p:nvCxnSpPr>
          <p:spPr>
            <a:xfrm>
              <a:off x="576000" y="4107289"/>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6" name="Gerade Verbindung 20"/>
            <p:cNvCxnSpPr/>
            <p:nvPr/>
          </p:nvCxnSpPr>
          <p:spPr>
            <a:xfrm>
              <a:off x="576000" y="3423287"/>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7" name="Gerade Verbindung 21"/>
            <p:cNvCxnSpPr/>
            <p:nvPr/>
          </p:nvCxnSpPr>
          <p:spPr>
            <a:xfrm>
              <a:off x="576000" y="2739285"/>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8" name="Gerade Verbindung 22"/>
            <p:cNvCxnSpPr/>
            <p:nvPr/>
          </p:nvCxnSpPr>
          <p:spPr>
            <a:xfrm>
              <a:off x="576000" y="3081286"/>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9" name="Gerade Verbindung 15"/>
            <p:cNvCxnSpPr/>
            <p:nvPr userDrawn="1"/>
          </p:nvCxnSpPr>
          <p:spPr>
            <a:xfrm>
              <a:off x="576000" y="4791291"/>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0" name="Gerade Verbindung 21"/>
            <p:cNvCxnSpPr/>
            <p:nvPr userDrawn="1"/>
          </p:nvCxnSpPr>
          <p:spPr>
            <a:xfrm>
              <a:off x="576000" y="2397284"/>
              <a:ext cx="7992000" cy="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42" name="Titelplatzhalter 41"/>
          <p:cNvSpPr>
            <a:spLocks noGrp="1"/>
          </p:cNvSpPr>
          <p:nvPr>
            <p:ph type="title"/>
          </p:nvPr>
        </p:nvSpPr>
        <p:spPr>
          <a:xfrm>
            <a:off x="575997" y="248644"/>
            <a:ext cx="5913428" cy="954792"/>
          </a:xfrm>
          <a:prstGeom prst="rect">
            <a:avLst/>
          </a:prstGeom>
          <a:noFill/>
        </p:spPr>
        <p:txBody>
          <a:bodyPr vert="horz" lIns="0" tIns="0" rIns="0" bIns="0" rtlCol="0" anchor="b" anchorCtr="0">
            <a:noAutofit/>
          </a:bodyPr>
          <a:lstStyle/>
          <a:p>
            <a:r>
              <a:rPr lang="de-DE" dirty="0" smtClean="0"/>
              <a:t>BBH-PowerPoint-Master, 4:3, deutsch</a:t>
            </a:r>
            <a:br>
              <a:rPr lang="de-DE" dirty="0" smtClean="0"/>
            </a:br>
            <a:r>
              <a:rPr lang="de-DE" dirty="0" smtClean="0"/>
              <a:t>Ausprägung für Vorträge </a:t>
            </a:r>
            <a:endParaRPr lang="de-DE" dirty="0"/>
          </a:p>
        </p:txBody>
      </p:sp>
      <p:pic>
        <p:nvPicPr>
          <p:cNvPr id="46" name="Grafik 45"/>
          <p:cNvPicPr>
            <a:picLocks noChangeAspect="1"/>
          </p:cNvPicPr>
          <p:nvPr/>
        </p:nvPicPr>
        <p:blipFill>
          <a:blip r:embed="rId1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959153" y="159914"/>
            <a:ext cx="864000" cy="767850"/>
          </a:xfrm>
          <a:prstGeom prst="rect">
            <a:avLst/>
          </a:prstGeom>
          <a:noFill/>
          <a:ln>
            <a:noFill/>
          </a:ln>
        </p:spPr>
      </p:pic>
      <p:sp>
        <p:nvSpPr>
          <p:cNvPr id="2" name="Textplatzhalter 1"/>
          <p:cNvSpPr>
            <a:spLocks noGrp="1"/>
          </p:cNvSpPr>
          <p:nvPr>
            <p:ph type="body" idx="1"/>
          </p:nvPr>
        </p:nvSpPr>
        <p:spPr>
          <a:xfrm>
            <a:off x="575996" y="1709738"/>
            <a:ext cx="7992000" cy="4449761"/>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4" name="TextBox 7"/>
          <p:cNvSpPr txBox="1"/>
          <p:nvPr/>
        </p:nvSpPr>
        <p:spPr>
          <a:xfrm>
            <a:off x="8207996" y="6490254"/>
            <a:ext cx="360000" cy="216000"/>
          </a:xfrm>
          <a:prstGeom prst="rect">
            <a:avLst/>
          </a:prstGeom>
        </p:spPr>
        <p:txBody>
          <a:bodyPr vert="horz" lIns="0" tIns="0" rIns="0" bIns="0" rtlCol="0" anchor="t" anchorCtr="0"/>
          <a:lstStyle>
            <a:defPPr>
              <a:defRPr lang="en-US"/>
            </a:defPPr>
            <a:lvl1pPr>
              <a:defRPr sz="1200">
                <a:solidFill>
                  <a:schemeClr val="tx1">
                    <a:tint val="75000"/>
                  </a:schemeClr>
                </a:solidFill>
              </a:defRPr>
            </a:lvl1pPr>
          </a:lstStyle>
          <a:p>
            <a:pPr lvl="0" algn="r"/>
            <a:fld id="{D4AAFCC5-D135-4797-B61F-A5C3BB0DC17E}" type="slidenum">
              <a:rPr lang="de-DE" sz="1400" b="0" i="0" u="none" kern="1200" smtClean="0">
                <a:solidFill>
                  <a:schemeClr val="tx1"/>
                </a:solidFill>
                <a:latin typeface="Corbel" panose="020B0503020204020204" pitchFamily="34" charset="0"/>
                <a:ea typeface="+mj-ea"/>
                <a:cs typeface="Arial" panose="020B0604020202020204" pitchFamily="34" charset="0"/>
              </a:rPr>
              <a:pPr lvl="0" algn="r"/>
              <a:t>‹Nr.›</a:t>
            </a:fld>
            <a:endParaRPr lang="de-DE" sz="1400" b="0" i="0" u="none" kern="1200" dirty="0" smtClean="0">
              <a:solidFill>
                <a:schemeClr val="tx1"/>
              </a:solidFill>
              <a:latin typeface="Corbel" panose="020B0503020204020204" pitchFamily="34" charset="0"/>
              <a:ea typeface="+mj-ea"/>
              <a:cs typeface="Arial" panose="020B0604020202020204" pitchFamily="34" charset="0"/>
            </a:endParaRPr>
          </a:p>
          <a:p>
            <a:pPr lvl="0" algn="l"/>
            <a:endParaRPr lang="de-DE" sz="1400" b="0" i="0" u="none" kern="1200" dirty="0">
              <a:solidFill>
                <a:schemeClr val="tx1"/>
              </a:solidFill>
              <a:latin typeface="Corbel" panose="020B0503020204020204" pitchFamily="34" charset="0"/>
              <a:ea typeface="+mj-ea"/>
              <a:cs typeface="Arial" panose="020B0604020202020204" pitchFamily="34" charset="0"/>
            </a:endParaRPr>
          </a:p>
        </p:txBody>
      </p:sp>
      <p:sp>
        <p:nvSpPr>
          <p:cNvPr id="58" name="Rechteck 57"/>
          <p:cNvSpPr/>
          <p:nvPr/>
        </p:nvSpPr>
        <p:spPr>
          <a:xfrm>
            <a:off x="579440" y="6516758"/>
            <a:ext cx="1251946" cy="138499"/>
          </a:xfrm>
          <a:prstGeom prst="rect">
            <a:avLst/>
          </a:prstGeom>
        </p:spPr>
        <p:txBody>
          <a:bodyPr wrap="none" lIns="0" tIns="0" rIns="0" bIns="0">
            <a:spAutoFit/>
          </a:bodyPr>
          <a:lstStyle/>
          <a:p>
            <a:pPr marL="0" marR="0" lvl="0" indent="0" defTabSz="914400" eaLnBrk="1" fontAlgn="auto" latinLnBrk="0" hangingPunct="1">
              <a:lnSpc>
                <a:spcPct val="100000"/>
              </a:lnSpc>
              <a:spcBef>
                <a:spcPts val="600"/>
              </a:spcBef>
              <a:spcAft>
                <a:spcPts val="0"/>
              </a:spcAft>
              <a:buClrTx/>
              <a:buSzTx/>
              <a:buFontTx/>
              <a:buNone/>
              <a:tabLst/>
              <a:defRPr/>
            </a:pPr>
            <a:fld id="{02337E45-728D-4F91-915C-3A00294C8321}" type="datetime1">
              <a:rPr kumimoji="0" lang="de-DE" sz="900" b="0" i="0" u="none" strike="noStrike" kern="0" cap="none" spc="0" normalizeH="0" baseline="0" noProof="0" smtClean="0">
                <a:ln>
                  <a:noFill/>
                </a:ln>
                <a:solidFill>
                  <a:schemeClr val="tx1"/>
                </a:solidFill>
                <a:effectLst/>
                <a:uLnTx/>
                <a:uFillTx/>
              </a:rPr>
              <a:pPr marL="0" marR="0" lvl="0" indent="0" defTabSz="914400" eaLnBrk="1" fontAlgn="auto" latinLnBrk="0" hangingPunct="1">
                <a:lnSpc>
                  <a:spcPct val="100000"/>
                </a:lnSpc>
                <a:spcBef>
                  <a:spcPts val="600"/>
                </a:spcBef>
                <a:spcAft>
                  <a:spcPts val="0"/>
                </a:spcAft>
                <a:buClrTx/>
                <a:buSzTx/>
                <a:buFontTx/>
                <a:buNone/>
                <a:tabLst/>
                <a:defRPr/>
              </a:pPr>
              <a:t>13.04.2021</a:t>
            </a:fld>
            <a:r>
              <a:rPr kumimoji="0" lang="de-DE" sz="900" b="0" i="0" u="none" strike="noStrike" kern="0" cap="none" spc="0" normalizeH="0" baseline="0" noProof="0" dirty="0" smtClean="0">
                <a:ln>
                  <a:noFill/>
                </a:ln>
                <a:solidFill>
                  <a:schemeClr val="tx1"/>
                </a:solidFill>
                <a:effectLst/>
                <a:uLnTx/>
                <a:uFillTx/>
              </a:rPr>
              <a:t>  </a:t>
            </a:r>
            <a:r>
              <a:rPr kumimoji="0" lang="de-DE" sz="900" b="0" i="0" u="none" strike="noStrike" kern="0" cap="none" spc="0" normalizeH="0" baseline="0" noProof="0" dirty="0" smtClean="0">
                <a:ln>
                  <a:noFill/>
                </a:ln>
                <a:solidFill>
                  <a:schemeClr val="tx1"/>
                </a:solidFill>
                <a:effectLst/>
                <a:uLnTx/>
                <a:uFillTx/>
                <a:latin typeface="Corbel" panose="020B0503020204020204" pitchFamily="34" charset="0"/>
              </a:rPr>
              <a:t>·</a:t>
            </a:r>
            <a:r>
              <a:rPr kumimoji="0" lang="de-DE" sz="900" b="0" i="0" u="none" strike="noStrike" kern="0" cap="none" spc="0" normalizeH="0" baseline="0" noProof="0" dirty="0" smtClean="0">
                <a:ln>
                  <a:noFill/>
                </a:ln>
                <a:solidFill>
                  <a:schemeClr val="tx1"/>
                </a:solidFill>
                <a:effectLst/>
                <a:uLnTx/>
                <a:uFillTx/>
              </a:rPr>
              <a:t> Az</a:t>
            </a:r>
            <a:r>
              <a:rPr kumimoji="0" lang="de-DE" sz="900" b="0" i="0" u="none" strike="noStrike" kern="0" cap="none" spc="0" normalizeH="0" baseline="0" noProof="0" smtClean="0">
                <a:ln>
                  <a:noFill/>
                </a:ln>
                <a:solidFill>
                  <a:schemeClr val="tx1"/>
                </a:solidFill>
                <a:effectLst/>
                <a:uLnTx/>
                <a:uFillTx/>
              </a:rPr>
              <a:t>. 00685-19</a:t>
            </a:r>
            <a:endParaRPr kumimoji="0" lang="de-DE" sz="900" b="0" i="0" u="none" strike="noStrike" kern="0" cap="none" spc="0" normalizeH="0" baseline="0" noProof="0" dirty="0" smtClean="0">
              <a:ln>
                <a:noFill/>
              </a:ln>
              <a:solidFill>
                <a:schemeClr val="tx1"/>
              </a:solidFill>
              <a:effectLst/>
              <a:uLnTx/>
              <a:uFillTx/>
            </a:endParaRPr>
          </a:p>
        </p:txBody>
      </p:sp>
      <p:sp>
        <p:nvSpPr>
          <p:cNvPr id="60" name="TextBox 7"/>
          <p:cNvSpPr txBox="1"/>
          <p:nvPr/>
        </p:nvSpPr>
        <p:spPr>
          <a:xfrm>
            <a:off x="5812965" y="6516758"/>
            <a:ext cx="2467909" cy="372323"/>
          </a:xfrm>
          <a:prstGeom prst="rect">
            <a:avLst/>
          </a:prstGeom>
        </p:spPr>
        <p:txBody>
          <a:bodyPr vert="horz" lIns="0" tIns="0" rIns="0" bIns="0" rtlCol="0" anchor="t" anchorCtr="0"/>
          <a:lstStyle>
            <a:defPPr>
              <a:defRPr lang="en-US"/>
            </a:defPPr>
            <a:lvl1pPr>
              <a:defRPr sz="1200">
                <a:solidFill>
                  <a:schemeClr val="tx1">
                    <a:tint val="75000"/>
                  </a:schemeClr>
                </a:solidFill>
              </a:defRPr>
            </a:lvl1pPr>
          </a:lstStyle>
          <a:p>
            <a:r>
              <a:rPr lang="de-DE" sz="900" dirty="0" smtClean="0">
                <a:solidFill>
                  <a:schemeClr val="tx1"/>
                </a:solidFill>
                <a:ea typeface="+mj-ea"/>
                <a:cs typeface="Arial" panose="020B0604020202020204" pitchFamily="34" charset="0"/>
              </a:rPr>
              <a:t>© BECKER BÜTTNER HELD </a:t>
            </a:r>
          </a:p>
          <a:p>
            <a:r>
              <a:rPr lang="de-DE" sz="700" dirty="0" smtClean="0">
                <a:solidFill>
                  <a:schemeClr val="tx1"/>
                </a:solidFill>
                <a:ea typeface="+mj-ea"/>
                <a:cs typeface="Arial" panose="020B0604020202020204" pitchFamily="34" charset="0"/>
              </a:rPr>
              <a:t>Rechtsanwälte Wirtschaftsprüfer Steuerberater · </a:t>
            </a:r>
            <a:r>
              <a:rPr lang="de-DE" sz="700" kern="1200" dirty="0" smtClean="0">
                <a:solidFill>
                  <a:schemeClr val="tx1"/>
                </a:solidFill>
                <a:latin typeface="+mn-lt"/>
                <a:ea typeface="+mn-ea"/>
                <a:cs typeface="Arial" panose="020B0604020202020204" pitchFamily="34" charset="0"/>
              </a:rPr>
              <a:t>PartGmbB</a:t>
            </a:r>
            <a:endParaRPr lang="de-DE" sz="700" dirty="0" smtClean="0">
              <a:solidFill>
                <a:schemeClr val="tx1"/>
              </a:solidFill>
              <a:ea typeface="+mj-ea"/>
              <a:cs typeface="Arial" panose="020B0604020202020204" pitchFamily="34" charset="0"/>
            </a:endParaRPr>
          </a:p>
          <a:p>
            <a:endParaRPr lang="de-DE" sz="1000" dirty="0">
              <a:solidFill>
                <a:srgbClr val="5F5E5E"/>
              </a:solidFill>
              <a:ea typeface="+mj-ea"/>
              <a:cs typeface="Arial" panose="020B0604020202020204" pitchFamily="34" charset="0"/>
            </a:endParaRPr>
          </a:p>
        </p:txBody>
      </p:sp>
    </p:spTree>
    <p:extLst>
      <p:ext uri="{BB962C8B-B14F-4D97-AF65-F5344CB8AC3E}">
        <p14:creationId xmlns:p14="http://schemas.microsoft.com/office/powerpoint/2010/main" val="1797327232"/>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59" r:id="rId3"/>
    <p:sldLayoutId id="2147483650" r:id="rId4"/>
    <p:sldLayoutId id="2147483667" r:id="rId5"/>
    <p:sldLayoutId id="2147483668" r:id="rId6"/>
    <p:sldLayoutId id="2147483669" r:id="rId7"/>
    <p:sldLayoutId id="2147483670" r:id="rId8"/>
    <p:sldLayoutId id="2147483662" r:id="rId9"/>
    <p:sldLayoutId id="2147483666" r:id="rId10"/>
    <p:sldLayoutId id="2147483663" r:id="rId11"/>
    <p:sldLayoutId id="2147483655" r:id="rId12"/>
    <p:sldLayoutId id="2147483661" r:id="rId13"/>
    <p:sldLayoutId id="2147483651" r:id="rId14"/>
    <p:sldLayoutId id="2147483672" r:id="rId15"/>
    <p:sldLayoutId id="2147483673" r:id="rId16"/>
  </p:sldLayoutIdLst>
  <p:timing>
    <p:tnLst>
      <p:par>
        <p:cTn id="1" dur="indefinite" restart="never" nodeType="tmRoot"/>
      </p:par>
    </p:tnLst>
  </p:timing>
  <p:hf sldNum="0" hdr="0" ftr="0"/>
  <p:txStyles>
    <p:titleStyle>
      <a:lvl1pPr algn="l" defTabSz="914400" rtl="0" eaLnBrk="1" latinLnBrk="0" hangingPunct="1">
        <a:lnSpc>
          <a:spcPct val="100000"/>
        </a:lnSpc>
        <a:spcBef>
          <a:spcPct val="0"/>
        </a:spcBef>
        <a:buNone/>
        <a:defRPr sz="2800" kern="1200" baseline="0">
          <a:solidFill>
            <a:schemeClr val="tx2"/>
          </a:solidFill>
          <a:latin typeface="Cambria" panose="02040503050406030204" pitchFamily="18" charset="0"/>
          <a:ea typeface="+mj-ea"/>
          <a:cs typeface="+mj-cs"/>
        </a:defRPr>
      </a:lvl1pPr>
    </p:titleStyle>
    <p:bodyStyle>
      <a:lvl1pPr marL="342900" marR="0" indent="-342900" algn="l" defTabSz="914400" rtl="0" eaLnBrk="1" fontAlgn="base" latinLnBrk="0" hangingPunct="1">
        <a:lnSpc>
          <a:spcPct val="100000"/>
        </a:lnSpc>
        <a:spcBef>
          <a:spcPct val="0"/>
        </a:spcBef>
        <a:spcAft>
          <a:spcPts val="1200"/>
        </a:spcAft>
        <a:buClr>
          <a:schemeClr val="tx2"/>
        </a:buClr>
        <a:buSzPct val="75000"/>
        <a:buFont typeface="Marlett" pitchFamily="2" charset="2"/>
        <a:buChar char="4"/>
        <a:tabLst/>
        <a:defRPr sz="2400" kern="1200" baseline="0">
          <a:solidFill>
            <a:schemeClr val="tx1"/>
          </a:solidFill>
          <a:latin typeface="Corbel" panose="020B0503020204020204" pitchFamily="34" charset="0"/>
          <a:ea typeface="+mn-ea"/>
          <a:cs typeface="+mn-cs"/>
        </a:defRPr>
      </a:lvl1pPr>
      <a:lvl2pPr marL="712788" marR="0" indent="-355600" algn="l" defTabSz="914400" rtl="0" eaLnBrk="1" fontAlgn="base" latinLnBrk="0" hangingPunct="1">
        <a:lnSpc>
          <a:spcPct val="100000"/>
        </a:lnSpc>
        <a:spcBef>
          <a:spcPct val="0"/>
        </a:spcBef>
        <a:spcAft>
          <a:spcPts val="1200"/>
        </a:spcAft>
        <a:buClr>
          <a:schemeClr val="tx2"/>
        </a:buClr>
        <a:buSzPct val="75000"/>
        <a:buFont typeface="Wingdings" panose="05000000000000000000" pitchFamily="2" charset="2"/>
        <a:buChar char="§"/>
        <a:tabLst/>
        <a:defRPr sz="2000" kern="1200">
          <a:solidFill>
            <a:schemeClr val="tx1"/>
          </a:solidFill>
          <a:latin typeface="Corbel" panose="020B0503020204020204" pitchFamily="34" charset="0"/>
          <a:ea typeface="+mn-ea"/>
          <a:cs typeface="+mn-cs"/>
        </a:defRPr>
      </a:lvl2pPr>
      <a:lvl3pPr marL="992188" marR="0" indent="-279400" algn="l" defTabSz="914400" rtl="0" eaLnBrk="1" fontAlgn="base" latinLnBrk="0" hangingPunct="1">
        <a:lnSpc>
          <a:spcPct val="100000"/>
        </a:lnSpc>
        <a:spcBef>
          <a:spcPct val="0"/>
        </a:spcBef>
        <a:spcAft>
          <a:spcPts val="600"/>
        </a:spcAft>
        <a:buClr>
          <a:schemeClr val="tx2"/>
        </a:buClr>
        <a:buSzPct val="75000"/>
        <a:buFont typeface="Symbol" panose="05050102010706020507" pitchFamily="18" charset="2"/>
        <a:buChar char="-"/>
        <a:tabLst/>
        <a:defRPr sz="1800" kern="1200">
          <a:solidFill>
            <a:schemeClr val="tx1"/>
          </a:solidFill>
          <a:latin typeface="Corbel" panose="020B0503020204020204" pitchFamily="34" charset="0"/>
          <a:ea typeface="+mn-ea"/>
          <a:cs typeface="+mn-cs"/>
        </a:defRPr>
      </a:lvl3pPr>
      <a:lvl4pPr marL="1347788" marR="0" indent="-282575" algn="l" defTabSz="914400" rtl="0" eaLnBrk="1" fontAlgn="base" latinLnBrk="0" hangingPunct="1">
        <a:lnSpc>
          <a:spcPct val="100000"/>
        </a:lnSpc>
        <a:spcBef>
          <a:spcPct val="0"/>
        </a:spcBef>
        <a:spcAft>
          <a:spcPts val="600"/>
        </a:spcAft>
        <a:buClr>
          <a:schemeClr val="tx2"/>
        </a:buClr>
        <a:buSzPct val="75000"/>
        <a:buFont typeface="Arial" panose="020B0604020202020204" pitchFamily="34" charset="0"/>
        <a:buChar char="•"/>
        <a:tabLst/>
        <a:defRPr sz="1600" kern="1200">
          <a:solidFill>
            <a:schemeClr val="tx1"/>
          </a:solidFill>
          <a:latin typeface="Corbel" panose="020B0503020204020204" pitchFamily="34" charset="0"/>
          <a:ea typeface="+mn-ea"/>
          <a:cs typeface="+mn-cs"/>
        </a:defRPr>
      </a:lvl4pPr>
      <a:lvl5pPr marL="1611313" marR="0" indent="-263525" algn="l" defTabSz="914400" rtl="0" eaLnBrk="1" fontAlgn="base" latinLnBrk="0" hangingPunct="1">
        <a:lnSpc>
          <a:spcPct val="100000"/>
        </a:lnSpc>
        <a:spcBef>
          <a:spcPct val="0"/>
        </a:spcBef>
        <a:spcAft>
          <a:spcPts val="600"/>
        </a:spcAft>
        <a:buClr>
          <a:schemeClr val="tx2"/>
        </a:buClr>
        <a:buSzPct val="75000"/>
        <a:buFont typeface="Corbel" panose="020B0503020204020204" pitchFamily="34" charset="0"/>
        <a:buChar char="»"/>
        <a:tabLst/>
        <a:defRPr sz="1400" kern="1200">
          <a:solidFill>
            <a:schemeClr val="tx1"/>
          </a:solidFill>
          <a:latin typeface="Corbel" panose="020B0503020204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57" userDrawn="1">
          <p15:clr>
            <a:srgbClr val="F26B43"/>
          </p15:clr>
        </p15:guide>
        <p15:guide id="2" pos="2880" userDrawn="1">
          <p15:clr>
            <a:srgbClr val="F26B43"/>
          </p15:clr>
        </p15:guide>
        <p15:guide id="3" orient="horz" pos="3881" userDrawn="1">
          <p15:clr>
            <a:srgbClr val="F26B43"/>
          </p15:clr>
        </p15:guide>
        <p15:guide id="4" orient="horz" pos="3662" userDrawn="1">
          <p15:clr>
            <a:srgbClr val="F26B43"/>
          </p15:clr>
        </p15:guide>
        <p15:guide id="5" orient="horz" pos="3449" userDrawn="1">
          <p15:clr>
            <a:srgbClr val="F26B43"/>
          </p15:clr>
        </p15:guide>
        <p15:guide id="6" orient="horz" pos="3234" userDrawn="1">
          <p15:clr>
            <a:srgbClr val="F26B43"/>
          </p15:clr>
        </p15:guide>
        <p15:guide id="7" orient="horz" pos="3018" userDrawn="1">
          <p15:clr>
            <a:srgbClr val="F26B43"/>
          </p15:clr>
        </p15:guide>
        <p15:guide id="8" orient="horz" pos="2802" userDrawn="1">
          <p15:clr>
            <a:srgbClr val="F26B43"/>
          </p15:clr>
        </p15:guide>
        <p15:guide id="9" orient="horz" pos="2588" userDrawn="1">
          <p15:clr>
            <a:srgbClr val="F26B43"/>
          </p15:clr>
        </p15:guide>
        <p15:guide id="10" orient="horz" pos="2372" userDrawn="1">
          <p15:clr>
            <a:srgbClr val="F26B43"/>
          </p15:clr>
        </p15:guide>
        <p15:guide id="11" orient="horz" pos="1941" userDrawn="1">
          <p15:clr>
            <a:srgbClr val="F26B43"/>
          </p15:clr>
        </p15:guide>
        <p15:guide id="12" orient="horz" pos="1728" userDrawn="1">
          <p15:clr>
            <a:srgbClr val="F26B43"/>
          </p15:clr>
        </p15:guide>
        <p15:guide id="13" orient="horz" pos="1512" userDrawn="1">
          <p15:clr>
            <a:srgbClr val="F26B43"/>
          </p15:clr>
        </p15:guide>
        <p15:guide id="14" orient="horz" pos="1295" userDrawn="1">
          <p15:clr>
            <a:srgbClr val="F26B43"/>
          </p15:clr>
        </p15:guide>
        <p15:guide id="15" orient="horz" pos="1079" userDrawn="1">
          <p15:clr>
            <a:srgbClr val="F26B43"/>
          </p15:clr>
        </p15:guide>
        <p15:guide id="16" orient="horz" pos="864" userDrawn="1">
          <p15:clr>
            <a:srgbClr val="F26B43"/>
          </p15:clr>
        </p15:guide>
        <p15:guide id="17" orient="horz" pos="648" userDrawn="1">
          <p15:clr>
            <a:srgbClr val="F26B43"/>
          </p15:clr>
        </p15:guide>
        <p15:guide id="18" orient="horz" pos="434" userDrawn="1">
          <p15:clr>
            <a:srgbClr val="F26B43"/>
          </p15:clr>
        </p15:guide>
        <p15:guide id="19" orient="horz" pos="218" userDrawn="1">
          <p15:clr>
            <a:srgbClr val="F26B43"/>
          </p15:clr>
        </p15:guide>
        <p15:guide id="20" pos="363" userDrawn="1">
          <p15:clr>
            <a:srgbClr val="F26B43"/>
          </p15:clr>
        </p15:guide>
        <p15:guide id="21" pos="1487" userDrawn="1">
          <p15:clr>
            <a:srgbClr val="F26B43"/>
          </p15:clr>
        </p15:guide>
        <p15:guide id="22" pos="1670" userDrawn="1">
          <p15:clr>
            <a:srgbClr val="F26B43"/>
          </p15:clr>
        </p15:guide>
        <p15:guide id="23" pos="1919" userDrawn="1">
          <p15:clr>
            <a:srgbClr val="F26B43"/>
          </p15:clr>
        </p15:guide>
        <p15:guide id="24" pos="2790" userDrawn="1">
          <p15:clr>
            <a:srgbClr val="F26B43"/>
          </p15:clr>
        </p15:guide>
        <p15:guide id="25" pos="2970" userDrawn="1">
          <p15:clr>
            <a:srgbClr val="F26B43"/>
          </p15:clr>
        </p15:guide>
        <p15:guide id="26" pos="3657" userDrawn="1">
          <p15:clr>
            <a:srgbClr val="F26B43"/>
          </p15:clr>
        </p15:guide>
        <p15:guide id="27" pos="3840" userDrawn="1">
          <p15:clr>
            <a:srgbClr val="F26B43"/>
          </p15:clr>
        </p15:guide>
        <p15:guide id="28" pos="4089" userDrawn="1">
          <p15:clr>
            <a:srgbClr val="F26B43"/>
          </p15:clr>
        </p15:guide>
        <p15:guide id="29" pos="4272" userDrawn="1">
          <p15:clr>
            <a:srgbClr val="F26B43"/>
          </p15:clr>
        </p15:guide>
        <p15:guide id="30" pos="2102" userDrawn="1">
          <p15:clr>
            <a:srgbClr val="F26B43"/>
          </p15:clr>
        </p15:guide>
        <p15:guide id="31" pos="53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www.consilium.europa.eu/de/documents-publications/intergovernmental-conferences/"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a:xfrm>
            <a:off x="576000" y="4098585"/>
            <a:ext cx="6961622" cy="369332"/>
          </a:xfrm>
        </p:spPr>
        <p:txBody>
          <a:bodyPr wrap="square" anchor="t" anchorCtr="0">
            <a:spAutoFit/>
          </a:bodyPr>
          <a:lstStyle/>
          <a:p>
            <a:pPr lvl="0"/>
            <a:r>
              <a:rPr lang="de-DE" dirty="0" smtClean="0">
                <a:solidFill>
                  <a:srgbClr val="000000"/>
                </a:solidFill>
              </a:rPr>
              <a:t>13. April 2021</a:t>
            </a:r>
            <a:endParaRPr lang="de-DE" dirty="0" smtClean="0">
              <a:solidFill>
                <a:srgbClr val="000000"/>
              </a:solidFill>
            </a:endParaRPr>
          </a:p>
        </p:txBody>
      </p:sp>
      <p:sp>
        <p:nvSpPr>
          <p:cNvPr id="5" name="Titel 4"/>
          <p:cNvSpPr>
            <a:spLocks noGrp="1"/>
          </p:cNvSpPr>
          <p:nvPr>
            <p:ph type="title"/>
          </p:nvPr>
        </p:nvSpPr>
        <p:spPr/>
        <p:txBody>
          <a:bodyPr/>
          <a:lstStyle/>
          <a:p>
            <a:r>
              <a:rPr lang="de-DE" dirty="0" smtClean="0"/>
              <a:t>EURATOM </a:t>
            </a:r>
            <a:r>
              <a:rPr lang="de-DE" dirty="0" smtClean="0"/>
              <a:t>Reformweg</a:t>
            </a:r>
            <a:br>
              <a:rPr lang="de-DE" dirty="0" smtClean="0"/>
            </a:br>
            <a:r>
              <a:rPr lang="de-DE" dirty="0" smtClean="0"/>
              <a:t>Dr</a:t>
            </a:r>
            <a:r>
              <a:rPr lang="de-DE" dirty="0" smtClean="0"/>
              <a:t>. Dörte Fouquet</a:t>
            </a:r>
            <a:endParaRPr lang="de-DE" dirty="0"/>
          </a:p>
        </p:txBody>
      </p:sp>
    </p:spTree>
    <p:extLst>
      <p:ext uri="{BB962C8B-B14F-4D97-AF65-F5344CB8AC3E}">
        <p14:creationId xmlns:p14="http://schemas.microsoft.com/office/powerpoint/2010/main" val="371277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433632"/>
            <a:ext cx="6984300" cy="656681"/>
          </a:xfrm>
        </p:spPr>
        <p:txBody>
          <a:bodyPr/>
          <a:lstStyle/>
          <a:p>
            <a:r>
              <a:rPr lang="de-DE"/>
              <a:t>Ein neues EU Haftungsregime ist notwendig </a:t>
            </a:r>
            <a:endParaRPr lang="en-GB"/>
          </a:p>
        </p:txBody>
      </p:sp>
      <p:sp>
        <p:nvSpPr>
          <p:cNvPr id="3" name="Inhaltsplatzhalter 2"/>
          <p:cNvSpPr>
            <a:spLocks noGrp="1"/>
          </p:cNvSpPr>
          <p:nvPr>
            <p:ph sz="quarter" idx="10"/>
          </p:nvPr>
        </p:nvSpPr>
        <p:spPr>
          <a:xfrm>
            <a:off x="575997" y="1206631"/>
            <a:ext cx="7992000" cy="5288437"/>
          </a:xfrm>
        </p:spPr>
        <p:txBody>
          <a:bodyPr/>
          <a:lstStyle/>
          <a:p>
            <a:r>
              <a:rPr lang="de-DE" sz="1800" dirty="0" smtClean="0"/>
              <a:t>EURATOM – Im Grunde nur ein kurzer Artikel, der zu Haftung und Versicherung aussagt: Art. 98 EURATOM:</a:t>
            </a:r>
          </a:p>
          <a:p>
            <a:r>
              <a:rPr lang="de-DE" sz="1800" dirty="0" smtClean="0"/>
              <a:t>Die Mitgliedstaaten treffen alle Maßnahmen, die erforderlich sind, um den Abschluss von Versicherungsverträgen zur Deckung der Gefahren auf dem Kerngebiet zu erleichtern.</a:t>
            </a:r>
          </a:p>
          <a:p>
            <a:r>
              <a:rPr lang="de-DE" sz="1800" dirty="0" smtClean="0"/>
              <a:t>Der Rat erlässt nach Anhörung des Europäischen Parlaments auf Vorschlag der Kommission, die zuvor die Stellungnahme des Wirtschafts- und Sozialausschusses einholt, mit qualifizierter Mehrheit die Richtlinien für die Art und Weise der Anwendung dieses Artikels. Dies ist die derzeitige konsolidierte Version: Ursprungsparagraph lautete anders: „Der Rat erlässt innerhalb von zwei Jahren nach Inkrafttreten dieses Vertrages ….Richtlinien für die Art und Weise der Anwendung dieses Artikels.“</a:t>
            </a:r>
          </a:p>
          <a:p>
            <a:r>
              <a:rPr lang="de-DE" sz="1800" u="sng" dirty="0" smtClean="0"/>
              <a:t>Bis Fukushima hat der Rat keine einzige Richtlinie zu Art. 98 EURATOM erlassen</a:t>
            </a:r>
            <a:r>
              <a:rPr lang="de-DE" sz="1800" dirty="0" smtClean="0"/>
              <a:t>.</a:t>
            </a:r>
          </a:p>
          <a:p>
            <a:r>
              <a:rPr lang="de-DE" sz="1800" dirty="0" smtClean="0"/>
              <a:t>So schreibt der Bericht der Kommission zu den Stresstests nach Fukushima auf Seite 14: „Die Frage der Rückstellungen für die Entschädigung von Opfern im Fall von Störfällen oder Unfällen im Nuklearbereich wird gegenwärtig in den EU-Rechtsvorschriften gar nicht behandelt.“ </a:t>
            </a:r>
          </a:p>
          <a:p>
            <a:endParaRPr lang="de-DE" dirty="0" smtClean="0"/>
          </a:p>
          <a:p>
            <a:endParaRPr lang="de-DE" dirty="0"/>
          </a:p>
        </p:txBody>
      </p:sp>
    </p:spTree>
    <p:extLst>
      <p:ext uri="{BB962C8B-B14F-4D97-AF65-F5344CB8AC3E}">
        <p14:creationId xmlns:p14="http://schemas.microsoft.com/office/powerpoint/2010/main" val="2864843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rgbClr val="FF0000"/>
                </a:solidFill>
              </a:rPr>
              <a:t>EURATOM  und </a:t>
            </a:r>
            <a:r>
              <a:rPr lang="de-DE" dirty="0" smtClean="0">
                <a:solidFill>
                  <a:srgbClr val="FF0000"/>
                </a:solidFill>
              </a:rPr>
              <a:t>Rückbau</a:t>
            </a:r>
            <a:r>
              <a:rPr lang="en-GB" dirty="0" smtClean="0">
                <a:solidFill>
                  <a:srgbClr val="FF0000"/>
                </a:solidFill>
              </a:rPr>
              <a:t> </a:t>
            </a:r>
            <a:endParaRPr lang="en-GB" dirty="0"/>
          </a:p>
        </p:txBody>
      </p:sp>
      <p:sp>
        <p:nvSpPr>
          <p:cNvPr id="3" name="Inhaltsplatzhalter 2"/>
          <p:cNvSpPr>
            <a:spLocks noGrp="1"/>
          </p:cNvSpPr>
          <p:nvPr>
            <p:ph sz="quarter" idx="10"/>
          </p:nvPr>
        </p:nvSpPr>
        <p:spPr/>
        <p:txBody>
          <a:bodyPr/>
          <a:lstStyle/>
          <a:p>
            <a:pPr lvl="0">
              <a:buClr>
                <a:srgbClr val="DC0C23"/>
              </a:buClr>
              <a:defRPr/>
            </a:pPr>
            <a:r>
              <a:rPr lang="de-DE" sz="2000" dirty="0" smtClean="0">
                <a:solidFill>
                  <a:srgbClr val="000000"/>
                </a:solidFill>
              </a:rPr>
              <a:t>Vollkommen stumm im Bereich Rückbau, Endlager, sichere Zwischenlager und Verursacherprinzip  </a:t>
            </a:r>
          </a:p>
          <a:p>
            <a:pPr lvl="0">
              <a:buClr>
                <a:srgbClr val="DC0C23"/>
              </a:buClr>
              <a:defRPr/>
            </a:pPr>
            <a:r>
              <a:rPr lang="de-DE" sz="2000" dirty="0" smtClean="0">
                <a:solidFill>
                  <a:srgbClr val="000000"/>
                </a:solidFill>
              </a:rPr>
              <a:t>Sekundärrecht, insbesondere Ratsverordnung zum Rückbau in Osteuropa gibt es, aber diese sind fast immer auf speziellen bilateralen Abkommen im Zusammenhang mit dem EU Beitritt gestützt – mit einer Ausnahme, bei der die Verordnung auf Art. 203 EURATOM beruhte:</a:t>
            </a:r>
          </a:p>
          <a:p>
            <a:pPr lvl="1">
              <a:buClr>
                <a:srgbClr val="DC0C23"/>
              </a:buClr>
              <a:defRPr/>
            </a:pPr>
            <a:r>
              <a:rPr lang="de-DE" sz="1800" dirty="0" smtClean="0">
                <a:solidFill>
                  <a:srgbClr val="000000"/>
                </a:solidFill>
              </a:rPr>
              <a:t>Artikel 203: erscheint ein Tätigwerden der Gemeinschaft erforderlich, um eines ihrer Ziele zu verwirklichen, und sind in diesem Vertrag die hierfür erforderlichen Befugnisse nicht vorgesehen, so erlässt der Rat einstimmig auf Vorschlag der Kommission und nach Anhörung des Europäischen Parlaments die geeigneten Vorschriften.</a:t>
            </a:r>
          </a:p>
          <a:p>
            <a:endParaRPr lang="en-GB" dirty="0"/>
          </a:p>
        </p:txBody>
      </p:sp>
    </p:spTree>
    <p:extLst>
      <p:ext uri="{BB962C8B-B14F-4D97-AF65-F5344CB8AC3E}">
        <p14:creationId xmlns:p14="http://schemas.microsoft.com/office/powerpoint/2010/main" val="2659535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Agenda</a:t>
            </a:r>
            <a:endParaRPr lang="en-GB" dirty="0"/>
          </a:p>
        </p:txBody>
      </p:sp>
      <p:sp>
        <p:nvSpPr>
          <p:cNvPr id="3" name="Inhaltsplatzhalter 2"/>
          <p:cNvSpPr>
            <a:spLocks noGrp="1"/>
          </p:cNvSpPr>
          <p:nvPr>
            <p:ph sz="quarter" idx="10"/>
          </p:nvPr>
        </p:nvSpPr>
        <p:spPr>
          <a:xfrm>
            <a:off x="579438" y="1436914"/>
            <a:ext cx="7992000" cy="4730362"/>
          </a:xfrm>
        </p:spPr>
        <p:txBody>
          <a:bodyPr/>
          <a:lstStyle/>
          <a:p>
            <a:r>
              <a:rPr lang="de-DE" dirty="0">
                <a:solidFill>
                  <a:schemeClr val="bg1">
                    <a:lumMod val="75000"/>
                  </a:schemeClr>
                </a:solidFill>
              </a:rPr>
              <a:t>EURATOM – Übersicht – Status Quo der Mängel</a:t>
            </a:r>
          </a:p>
          <a:p>
            <a:r>
              <a:rPr lang="de-DE" dirty="0"/>
              <a:t>Österreichs Kernforderungen</a:t>
            </a:r>
          </a:p>
          <a:p>
            <a:r>
              <a:rPr lang="de-DE" dirty="0">
                <a:solidFill>
                  <a:schemeClr val="bg1">
                    <a:lumMod val="85000"/>
                  </a:schemeClr>
                </a:solidFill>
              </a:rPr>
              <a:t>Neuere Initiativen zur Reform - neben der währenden Anstrengung von Österreich</a:t>
            </a:r>
          </a:p>
          <a:p>
            <a:r>
              <a:rPr lang="de-DE" dirty="0" smtClean="0">
                <a:solidFill>
                  <a:schemeClr val="bg1">
                    <a:lumMod val="85000"/>
                  </a:schemeClr>
                </a:solidFill>
              </a:rPr>
              <a:t>Weichenstellung und Verfahren</a:t>
            </a:r>
          </a:p>
          <a:p>
            <a:r>
              <a:rPr lang="de-DE" dirty="0" smtClean="0">
                <a:solidFill>
                  <a:schemeClr val="bg1">
                    <a:lumMod val="85000"/>
                  </a:schemeClr>
                </a:solidFill>
              </a:rPr>
              <a:t>Brexit </a:t>
            </a:r>
            <a:r>
              <a:rPr lang="de-DE" dirty="0">
                <a:solidFill>
                  <a:schemeClr val="bg1">
                    <a:lumMod val="85000"/>
                  </a:schemeClr>
                </a:solidFill>
              </a:rPr>
              <a:t>zu beachten</a:t>
            </a:r>
          </a:p>
          <a:p>
            <a:r>
              <a:rPr lang="de-DE" dirty="0">
                <a:solidFill>
                  <a:schemeClr val="bg1">
                    <a:lumMod val="85000"/>
                  </a:schemeClr>
                </a:solidFill>
              </a:rPr>
              <a:t>Hintergrund</a:t>
            </a:r>
            <a:r>
              <a:rPr lang="de-DE" dirty="0">
                <a:solidFill>
                  <a:schemeClr val="bg1">
                    <a:lumMod val="75000"/>
                  </a:schemeClr>
                </a:solidFill>
              </a:rPr>
              <a:t>: die Verträge und die Reformen vor dem Beitritt Österreichs</a:t>
            </a:r>
          </a:p>
          <a:p>
            <a:r>
              <a:rPr lang="de-DE" dirty="0">
                <a:solidFill>
                  <a:schemeClr val="bg1">
                    <a:lumMod val="75000"/>
                  </a:schemeClr>
                </a:solidFill>
              </a:rPr>
              <a:t>Die Verträge und Reformvorhaben nach dem Beitritt Österreichs </a:t>
            </a:r>
            <a:endParaRPr lang="de-DE" dirty="0" smtClean="0">
              <a:solidFill>
                <a:schemeClr val="bg1">
                  <a:lumMod val="75000"/>
                </a:schemeClr>
              </a:solidFill>
            </a:endParaRPr>
          </a:p>
          <a:p>
            <a:r>
              <a:rPr lang="de-DE" dirty="0" smtClean="0">
                <a:solidFill>
                  <a:schemeClr val="bg1">
                    <a:lumMod val="75000"/>
                  </a:schemeClr>
                </a:solidFill>
              </a:rPr>
              <a:t>Übersicht </a:t>
            </a:r>
            <a:r>
              <a:rPr lang="de-DE" dirty="0">
                <a:solidFill>
                  <a:schemeClr val="bg1">
                    <a:lumMod val="75000"/>
                  </a:schemeClr>
                </a:solidFill>
              </a:rPr>
              <a:t>über eine neue Redaktion des EURATOM</a:t>
            </a: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2603391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err="1" smtClean="0"/>
              <a:t>Österreichs</a:t>
            </a:r>
            <a:r>
              <a:rPr lang="en-GB" dirty="0" smtClean="0"/>
              <a:t> </a:t>
            </a:r>
            <a:r>
              <a:rPr lang="en-GB" dirty="0" err="1" smtClean="0"/>
              <a:t>Richtschnur</a:t>
            </a:r>
            <a:r>
              <a:rPr lang="en-GB" dirty="0" smtClean="0"/>
              <a:t> für </a:t>
            </a:r>
            <a:r>
              <a:rPr lang="en-GB" dirty="0" err="1" smtClean="0"/>
              <a:t>eine</a:t>
            </a:r>
            <a:r>
              <a:rPr lang="en-GB" dirty="0" smtClean="0"/>
              <a:t> </a:t>
            </a:r>
            <a:r>
              <a:rPr lang="en-GB" dirty="0" err="1" smtClean="0"/>
              <a:t>Arbeit</a:t>
            </a:r>
            <a:r>
              <a:rPr lang="en-GB" dirty="0" smtClean="0"/>
              <a:t> an EURATOM </a:t>
            </a:r>
            <a:endParaRPr lang="en-GB" dirty="0"/>
          </a:p>
        </p:txBody>
      </p:sp>
      <p:sp>
        <p:nvSpPr>
          <p:cNvPr id="6" name="Inhaltsplatzhalter 5"/>
          <p:cNvSpPr>
            <a:spLocks noGrp="1"/>
          </p:cNvSpPr>
          <p:nvPr>
            <p:ph sz="quarter" idx="10"/>
          </p:nvPr>
        </p:nvSpPr>
        <p:spPr>
          <a:xfrm>
            <a:off x="576262" y="1543050"/>
            <a:ext cx="7992000" cy="4616288"/>
          </a:xfrm>
        </p:spPr>
        <p:txBody>
          <a:bodyPr/>
          <a:lstStyle/>
          <a:p>
            <a:r>
              <a:rPr lang="de-DE" dirty="0"/>
              <a:t>Es geht im Wesentlichen um zwei „</a:t>
            </a:r>
            <a:r>
              <a:rPr lang="de-DE"/>
              <a:t>Reformoptionen</a:t>
            </a:r>
            <a:r>
              <a:rPr lang="de-DE" smtClean="0"/>
              <a:t>”: </a:t>
            </a:r>
            <a:r>
              <a:rPr lang="de-DE" u="sng"/>
              <a:t>einerseits </a:t>
            </a:r>
            <a:r>
              <a:rPr lang="de-DE" smtClean="0"/>
              <a:t>die </a:t>
            </a:r>
            <a:r>
              <a:rPr lang="de-DE" dirty="0"/>
              <a:t>Integration der sinnvollen und zusätzlich erforderlichen Bestimmungen des EURATOM-Vertrags in den AEUV und </a:t>
            </a:r>
            <a:r>
              <a:rPr lang="de-DE" u="sng"/>
              <a:t>andererseits</a:t>
            </a:r>
            <a:r>
              <a:rPr lang="de-DE"/>
              <a:t> </a:t>
            </a:r>
            <a:r>
              <a:rPr lang="de-DE" smtClean="0"/>
              <a:t>die </a:t>
            </a:r>
            <a:r>
              <a:rPr lang="de-DE" dirty="0"/>
              <a:t>Beibehaltung des EURATOM-Vertrags in reformierter Form.</a:t>
            </a:r>
          </a:p>
          <a:p>
            <a:r>
              <a:rPr lang="de-DE" dirty="0"/>
              <a:t>Österreich hat als drei Hauptansätze für einen Reformvorstoß entwickelt und stets vertreten:</a:t>
            </a:r>
          </a:p>
          <a:p>
            <a:r>
              <a:rPr lang="de-DE" dirty="0" smtClean="0"/>
              <a:t>die </a:t>
            </a:r>
            <a:r>
              <a:rPr lang="de-DE" dirty="0"/>
              <a:t>Beseitigung des </a:t>
            </a:r>
            <a:r>
              <a:rPr lang="de-DE" dirty="0" smtClean="0"/>
              <a:t>Demokratiedefizits des </a:t>
            </a:r>
            <a:r>
              <a:rPr lang="de-DE" smtClean="0"/>
              <a:t>EURATOM</a:t>
            </a:r>
            <a:r>
              <a:rPr lang="de-DE" dirty="0" smtClean="0"/>
              <a:t>, </a:t>
            </a:r>
            <a:endParaRPr lang="de-DE" dirty="0"/>
          </a:p>
          <a:p>
            <a:r>
              <a:rPr lang="de-DE" dirty="0" smtClean="0"/>
              <a:t>die </a:t>
            </a:r>
            <a:r>
              <a:rPr lang="de-DE" dirty="0"/>
              <a:t>Eliminierung des „Förderzwecks“ (vor allem immaterielle Begünstigungen) und </a:t>
            </a:r>
          </a:p>
          <a:p>
            <a:r>
              <a:rPr lang="de-DE" dirty="0" smtClean="0"/>
              <a:t>die </a:t>
            </a:r>
            <a:r>
              <a:rPr lang="de-DE" dirty="0"/>
              <a:t>Verbesserung des Schutzzwecks.</a:t>
            </a:r>
          </a:p>
          <a:p>
            <a:endParaRPr lang="de-DE" dirty="0"/>
          </a:p>
          <a:p>
            <a:endParaRPr lang="en-GB" dirty="0"/>
          </a:p>
        </p:txBody>
      </p:sp>
    </p:spTree>
    <p:extLst>
      <p:ext uri="{BB962C8B-B14F-4D97-AF65-F5344CB8AC3E}">
        <p14:creationId xmlns:p14="http://schemas.microsoft.com/office/powerpoint/2010/main" val="3815689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Agenda</a:t>
            </a:r>
            <a:endParaRPr lang="en-GB" dirty="0"/>
          </a:p>
        </p:txBody>
      </p:sp>
      <p:sp>
        <p:nvSpPr>
          <p:cNvPr id="3" name="Inhaltsplatzhalter 2"/>
          <p:cNvSpPr>
            <a:spLocks noGrp="1"/>
          </p:cNvSpPr>
          <p:nvPr>
            <p:ph sz="quarter" idx="10"/>
          </p:nvPr>
        </p:nvSpPr>
        <p:spPr>
          <a:xfrm>
            <a:off x="579438" y="1436914"/>
            <a:ext cx="7992000" cy="4730362"/>
          </a:xfrm>
        </p:spPr>
        <p:txBody>
          <a:bodyPr/>
          <a:lstStyle/>
          <a:p>
            <a:r>
              <a:rPr lang="de-DE">
                <a:solidFill>
                  <a:schemeClr val="bg1">
                    <a:lumMod val="75000"/>
                  </a:schemeClr>
                </a:solidFill>
              </a:rPr>
              <a:t>EURATOM</a:t>
            </a:r>
            <a:r>
              <a:rPr lang="de-DE" dirty="0">
                <a:solidFill>
                  <a:schemeClr val="bg1">
                    <a:lumMod val="75000"/>
                  </a:schemeClr>
                </a:solidFill>
              </a:rPr>
              <a:t> – Übersicht – Status Quo der Mängel</a:t>
            </a:r>
          </a:p>
          <a:p>
            <a:r>
              <a:rPr lang="de-DE" dirty="0">
                <a:solidFill>
                  <a:schemeClr val="bg1">
                    <a:lumMod val="75000"/>
                  </a:schemeClr>
                </a:solidFill>
              </a:rPr>
              <a:t>Österreichs Kernforderungen</a:t>
            </a:r>
          </a:p>
          <a:p>
            <a:r>
              <a:rPr lang="de-DE" dirty="0"/>
              <a:t>Neuere Initiativen zur Reform - neben der währenden Anstrengung von Österreich</a:t>
            </a:r>
          </a:p>
          <a:p>
            <a:r>
              <a:rPr lang="de-DE" dirty="0" smtClean="0">
                <a:solidFill>
                  <a:schemeClr val="bg1">
                    <a:lumMod val="85000"/>
                  </a:schemeClr>
                </a:solidFill>
              </a:rPr>
              <a:t>Weichenstellung und Verfahren</a:t>
            </a:r>
          </a:p>
          <a:p>
            <a:r>
              <a:rPr lang="de-DE" dirty="0" smtClean="0">
                <a:solidFill>
                  <a:schemeClr val="bg1">
                    <a:lumMod val="85000"/>
                  </a:schemeClr>
                </a:solidFill>
              </a:rPr>
              <a:t>Brexit </a:t>
            </a:r>
            <a:r>
              <a:rPr lang="de-DE" dirty="0">
                <a:solidFill>
                  <a:schemeClr val="bg1">
                    <a:lumMod val="85000"/>
                  </a:schemeClr>
                </a:solidFill>
              </a:rPr>
              <a:t>zu beachten</a:t>
            </a:r>
          </a:p>
          <a:p>
            <a:r>
              <a:rPr lang="de-DE" dirty="0">
                <a:solidFill>
                  <a:schemeClr val="bg1">
                    <a:lumMod val="85000"/>
                  </a:schemeClr>
                </a:solidFill>
              </a:rPr>
              <a:t>Hintergrund: die Verträge und die Reformen vor dem Beitritt Österreichs</a:t>
            </a:r>
          </a:p>
          <a:p>
            <a:r>
              <a:rPr lang="de-DE" dirty="0">
                <a:solidFill>
                  <a:schemeClr val="bg1">
                    <a:lumMod val="75000"/>
                  </a:schemeClr>
                </a:solidFill>
              </a:rPr>
              <a:t>Die Verträge und Reformvorhaben nach dem Beitritt Österreichs </a:t>
            </a:r>
            <a:endParaRPr lang="de-DE" dirty="0" smtClean="0">
              <a:solidFill>
                <a:schemeClr val="bg1">
                  <a:lumMod val="75000"/>
                </a:schemeClr>
              </a:solidFill>
            </a:endParaRPr>
          </a:p>
          <a:p>
            <a:r>
              <a:rPr lang="de-DE" dirty="0" smtClean="0">
                <a:solidFill>
                  <a:schemeClr val="bg1">
                    <a:lumMod val="75000"/>
                  </a:schemeClr>
                </a:solidFill>
              </a:rPr>
              <a:t>Übersicht </a:t>
            </a:r>
            <a:r>
              <a:rPr lang="de-DE" dirty="0">
                <a:solidFill>
                  <a:schemeClr val="bg1">
                    <a:lumMod val="75000"/>
                  </a:schemeClr>
                </a:solidFill>
              </a:rPr>
              <a:t>über eine neue Redaktion des </a:t>
            </a:r>
            <a:r>
              <a:rPr lang="de-DE">
                <a:solidFill>
                  <a:schemeClr val="bg1">
                    <a:lumMod val="75000"/>
                  </a:schemeClr>
                </a:solidFill>
              </a:rPr>
              <a:t>EURATOM</a:t>
            </a:r>
            <a:endParaRPr lang="de-DE" dirty="0">
              <a:solidFill>
                <a:schemeClr val="bg1">
                  <a:lumMod val="75000"/>
                </a:schemeClr>
              </a:solidFill>
            </a:endParaRP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301252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76262" y="522021"/>
            <a:ext cx="7070673" cy="954792"/>
          </a:xfrm>
        </p:spPr>
        <p:txBody>
          <a:bodyPr/>
          <a:lstStyle/>
          <a:p>
            <a:r>
              <a:rPr lang="en-GB" dirty="0" err="1" smtClean="0"/>
              <a:t>Reformansätze</a:t>
            </a:r>
            <a:r>
              <a:rPr lang="en-GB" dirty="0" smtClean="0"/>
              <a:t> </a:t>
            </a:r>
            <a:br>
              <a:rPr lang="en-GB" dirty="0" smtClean="0"/>
            </a:br>
            <a:r>
              <a:rPr lang="en-GB" dirty="0" err="1" smtClean="0"/>
              <a:t>Ein</a:t>
            </a:r>
            <a:r>
              <a:rPr lang="en-GB" dirty="0" smtClean="0"/>
              <a:t> </a:t>
            </a:r>
            <a:r>
              <a:rPr lang="en-GB" dirty="0" err="1" smtClean="0"/>
              <a:t>kurzer</a:t>
            </a:r>
            <a:r>
              <a:rPr lang="en-GB" dirty="0" smtClean="0"/>
              <a:t> </a:t>
            </a:r>
            <a:r>
              <a:rPr lang="en-GB" dirty="0" err="1" smtClean="0"/>
              <a:t>Blick</a:t>
            </a:r>
            <a:r>
              <a:rPr lang="en-GB" dirty="0" smtClean="0"/>
              <a:t> in die “</a:t>
            </a:r>
            <a:r>
              <a:rPr lang="en-GB" dirty="0" err="1" smtClean="0"/>
              <a:t>jüngere</a:t>
            </a:r>
            <a:r>
              <a:rPr lang="en-GB" dirty="0" smtClean="0"/>
              <a:t>” </a:t>
            </a:r>
            <a:r>
              <a:rPr lang="en-GB" dirty="0" err="1" smtClean="0"/>
              <a:t>Presse</a:t>
            </a:r>
            <a:r>
              <a:rPr lang="en-GB" dirty="0" smtClean="0"/>
              <a:t> - 2014 </a:t>
            </a:r>
            <a:r>
              <a:rPr lang="en-GB" err="1" smtClean="0"/>
              <a:t>Januar</a:t>
            </a:r>
            <a:r>
              <a:rPr lang="en-GB" smtClean="0"/>
              <a:t> - Handelsblatt</a:t>
            </a:r>
            <a:endParaRPr lang="en-GB" dirty="0"/>
          </a:p>
        </p:txBody>
      </p:sp>
      <p:sp>
        <p:nvSpPr>
          <p:cNvPr id="6" name="Inhaltsplatzhalter 5"/>
          <p:cNvSpPr>
            <a:spLocks noGrp="1"/>
          </p:cNvSpPr>
          <p:nvPr>
            <p:ph sz="quarter" idx="10"/>
          </p:nvPr>
        </p:nvSpPr>
        <p:spPr>
          <a:xfrm>
            <a:off x="576262" y="1636139"/>
            <a:ext cx="7992000" cy="4730588"/>
          </a:xfrm>
        </p:spPr>
        <p:txBody>
          <a:bodyPr/>
          <a:lstStyle/>
          <a:p>
            <a:pPr lvl="1"/>
            <a:r>
              <a:rPr lang="de-DE" dirty="0" smtClean="0"/>
              <a:t>„Erstmals </a:t>
            </a:r>
            <a:r>
              <a:rPr lang="de-DE" dirty="0"/>
              <a:t>seit knapp 60 Jahren gibt es nach Informationen des Handelsblatts in Brüssel Überlegungen, den Euratom-Vertrag zu reformieren. Zweck des Abkommens war es, „eine mächtige Kernindustrie“ in Europa zu schaffen. So steht es in der Präambel des 1957 geschlossenen Vertrags. In der EU-Kommission wachsen nun jedoch Zweifel, ob dieses politische Ziel noch zeitgemäß ist. Es bestehe ein „Interesse“ daran, eine „Anpassung“ des Euratom-Vertrages „an die neuen politischen Realitäten“ zu „prüfen“, heißt es im Protokoll der Kommissionssitzung vom 18. Dezember </a:t>
            </a:r>
            <a:r>
              <a:rPr lang="de-DE"/>
              <a:t>vergangenen </a:t>
            </a:r>
            <a:r>
              <a:rPr lang="de-DE" smtClean="0"/>
              <a:t>Jahres (2013), </a:t>
            </a:r>
            <a:r>
              <a:rPr lang="de-DE" dirty="0"/>
              <a:t>das dem Handelsblatt (Mittwochausgabe) </a:t>
            </a:r>
            <a:r>
              <a:rPr lang="de-DE" dirty="0" smtClean="0"/>
              <a:t>vorliegt“  -</a:t>
            </a:r>
          </a:p>
          <a:p>
            <a:r>
              <a:rPr lang="de-DE" dirty="0" smtClean="0"/>
              <a:t>In der gleichen Sitzung hatte die </a:t>
            </a:r>
            <a:r>
              <a:rPr lang="de-DE" smtClean="0"/>
              <a:t>Kommission die Eröffnung </a:t>
            </a:r>
            <a:r>
              <a:rPr lang="de-DE" dirty="0" smtClean="0"/>
              <a:t>des Hauptprüfverfahrens zu Hinkley </a:t>
            </a:r>
            <a:r>
              <a:rPr lang="de-DE" dirty="0"/>
              <a:t>P</a:t>
            </a:r>
            <a:r>
              <a:rPr lang="de-DE" dirty="0" smtClean="0"/>
              <a:t>oint C beschlossen </a:t>
            </a:r>
            <a:endParaRPr lang="en-GB" dirty="0"/>
          </a:p>
        </p:txBody>
      </p:sp>
    </p:spTree>
    <p:extLst>
      <p:ext uri="{BB962C8B-B14F-4D97-AF65-F5344CB8AC3E}">
        <p14:creationId xmlns:p14="http://schemas.microsoft.com/office/powerpoint/2010/main" val="54871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6613473" cy="954792"/>
          </a:xfrm>
        </p:spPr>
        <p:txBody>
          <a:bodyPr/>
          <a:lstStyle/>
          <a:p>
            <a:r>
              <a:rPr lang="en-GB" dirty="0" smtClean="0"/>
              <a:t>Die Kommission und </a:t>
            </a:r>
            <a:r>
              <a:rPr lang="en-GB" dirty="0" err="1" smtClean="0"/>
              <a:t>eine</a:t>
            </a:r>
            <a:r>
              <a:rPr lang="en-GB" dirty="0" smtClean="0"/>
              <a:t> Reform- </a:t>
            </a:r>
            <a:r>
              <a:rPr lang="en-GB" dirty="0" err="1"/>
              <a:t>W</a:t>
            </a:r>
            <a:r>
              <a:rPr lang="en-GB" dirty="0" err="1" smtClean="0"/>
              <a:t>arten</a:t>
            </a:r>
            <a:r>
              <a:rPr lang="en-GB" dirty="0" smtClean="0"/>
              <a:t> </a:t>
            </a:r>
            <a:r>
              <a:rPr lang="en-GB" dirty="0" err="1" smtClean="0"/>
              <a:t>seit</a:t>
            </a:r>
            <a:r>
              <a:rPr lang="en-GB" dirty="0" smtClean="0"/>
              <a:t> </a:t>
            </a:r>
            <a:r>
              <a:rPr lang="en-GB" dirty="0" err="1" smtClean="0"/>
              <a:t>März</a:t>
            </a:r>
            <a:r>
              <a:rPr lang="en-GB" dirty="0" smtClean="0"/>
              <a:t> 2018</a:t>
            </a:r>
            <a:endParaRPr lang="en-GB" dirty="0"/>
          </a:p>
        </p:txBody>
      </p:sp>
      <p:pic>
        <p:nvPicPr>
          <p:cNvPr id="5" name="Inhaltsplatzhalter 4"/>
          <p:cNvPicPr>
            <a:picLocks noGrp="1" noChangeAspect="1"/>
          </p:cNvPicPr>
          <p:nvPr>
            <p:ph idx="1"/>
          </p:nvPr>
        </p:nvPicPr>
        <p:blipFill>
          <a:blip r:embed="rId2"/>
          <a:stretch>
            <a:fillRect/>
          </a:stretch>
        </p:blipFill>
        <p:spPr>
          <a:xfrm>
            <a:off x="576263" y="1657350"/>
            <a:ext cx="7991475" cy="3754859"/>
          </a:xfrm>
          <a:prstGeom prst="rect">
            <a:avLst/>
          </a:prstGeom>
        </p:spPr>
      </p:pic>
      <p:sp>
        <p:nvSpPr>
          <p:cNvPr id="4" name="Datumsplatzhalter 3"/>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279382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425378"/>
            <a:ext cx="7356424" cy="757964"/>
          </a:xfrm>
        </p:spPr>
        <p:txBody>
          <a:bodyPr/>
          <a:lstStyle/>
          <a:p>
            <a:r>
              <a:rPr lang="en-GB" dirty="0" err="1" smtClean="0"/>
              <a:t>Blick</a:t>
            </a:r>
            <a:r>
              <a:rPr lang="en-GB" dirty="0" smtClean="0"/>
              <a:t> </a:t>
            </a:r>
            <a:r>
              <a:rPr lang="en-GB" dirty="0" err="1" smtClean="0"/>
              <a:t>nach</a:t>
            </a:r>
            <a:r>
              <a:rPr lang="en-GB" dirty="0" smtClean="0"/>
              <a:t> Deutschland: </a:t>
            </a:r>
            <a:r>
              <a:rPr lang="en-GB" dirty="0" err="1" smtClean="0"/>
              <a:t>Angekündigt</a:t>
            </a:r>
            <a:r>
              <a:rPr lang="en-GB" dirty="0" smtClean="0"/>
              <a:t> </a:t>
            </a:r>
            <a:r>
              <a:rPr lang="en-GB" dirty="0" err="1" smtClean="0"/>
              <a:t>im</a:t>
            </a:r>
            <a:r>
              <a:rPr lang="en-GB" dirty="0" smtClean="0"/>
              <a:t> </a:t>
            </a:r>
            <a:r>
              <a:rPr lang="en-GB" dirty="0" err="1" smtClean="0"/>
              <a:t>Koalitionsvertrag</a:t>
            </a:r>
            <a:r>
              <a:rPr lang="en-GB" dirty="0" smtClean="0"/>
              <a:t>– </a:t>
            </a:r>
            <a:r>
              <a:rPr lang="en-GB" dirty="0" err="1" smtClean="0"/>
              <a:t>eine</a:t>
            </a:r>
            <a:r>
              <a:rPr lang="en-GB" dirty="0" smtClean="0"/>
              <a:t> Reform</a:t>
            </a:r>
            <a:endParaRPr lang="en-GB" dirty="0"/>
          </a:p>
        </p:txBody>
      </p:sp>
      <p:sp>
        <p:nvSpPr>
          <p:cNvPr id="3" name="Inhaltsplatzhalter 2"/>
          <p:cNvSpPr>
            <a:spLocks noGrp="1"/>
          </p:cNvSpPr>
          <p:nvPr>
            <p:ph idx="1"/>
          </p:nvPr>
        </p:nvSpPr>
        <p:spPr>
          <a:xfrm>
            <a:off x="575996" y="1381305"/>
            <a:ext cx="7992000" cy="4976158"/>
          </a:xfrm>
        </p:spPr>
        <p:txBody>
          <a:bodyPr/>
          <a:lstStyle/>
          <a:p>
            <a:r>
              <a:rPr lang="de-DE" sz="2000" b="1" dirty="0"/>
              <a:t>„In der EU werden wir uns dafür einsetzen, dass die Zielbestimmungen des EURATOM-Vertrages hinsichtlich der Nutzung der Atomenergie an die Herausforderungen der Zukunft angepasst werden. Wir wollen keine EU-Förderung für neue Atomkraftwerke. Wir wollen eine konsequente Beendigung aller Beteiligungen staatlicher Fonds an AKWs im Ausland umsetzen.“</a:t>
            </a:r>
          </a:p>
          <a:p>
            <a:pPr lvl="1"/>
            <a:r>
              <a:rPr lang="de-DE" dirty="0"/>
              <a:t>„Wir halten am Ausstieg aus der Kernenergie fest: Keine EU-Förderung für neue Atomkraftwerke. Beendigung aller Beteiligungen staatlicher Fonds an AKW im Ausland.“</a:t>
            </a:r>
          </a:p>
          <a:p>
            <a:pPr lvl="1"/>
            <a:r>
              <a:rPr lang="de-DE" dirty="0"/>
              <a:t>„Angesichts des alternden Bestands der Atomkraftwerke in Europa wollen wir uns weiterhin für umfassende </a:t>
            </a:r>
            <a:r>
              <a:rPr lang="de-DE" dirty="0" smtClean="0"/>
              <a:t>Sicherheitsüberprüfungen</a:t>
            </a:r>
            <a:r>
              <a:rPr lang="de-DE" dirty="0"/>
              <a:t>, ambitionierte verbindliche Sicherheitsziele in der EU und ein System wechselseitiger Kontrolle bei fortbestehender nationaler Verantwortung für die Sicherheit einsetzen.“</a:t>
            </a:r>
          </a:p>
          <a:p>
            <a:endParaRPr lang="en-GB" dirty="0"/>
          </a:p>
        </p:txBody>
      </p:sp>
    </p:spTree>
    <p:extLst>
      <p:ext uri="{BB962C8B-B14F-4D97-AF65-F5344CB8AC3E}">
        <p14:creationId xmlns:p14="http://schemas.microsoft.com/office/powerpoint/2010/main" val="2951731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361766"/>
            <a:ext cx="7115721" cy="954792"/>
          </a:xfrm>
        </p:spPr>
        <p:txBody>
          <a:bodyPr/>
          <a:lstStyle/>
          <a:p>
            <a:r>
              <a:rPr lang="en-GB" dirty="0" err="1" smtClean="0"/>
              <a:t>Ein</a:t>
            </a:r>
            <a:r>
              <a:rPr lang="en-GB" dirty="0" smtClean="0"/>
              <a:t> </a:t>
            </a:r>
            <a:r>
              <a:rPr lang="en-GB" dirty="0" err="1" smtClean="0"/>
              <a:t>paar</a:t>
            </a:r>
            <a:r>
              <a:rPr lang="en-GB" dirty="0" smtClean="0"/>
              <a:t> </a:t>
            </a:r>
            <a:r>
              <a:rPr lang="en-GB" dirty="0" err="1" smtClean="0"/>
              <a:t>Monate</a:t>
            </a:r>
            <a:r>
              <a:rPr lang="en-GB" dirty="0" smtClean="0"/>
              <a:t> </a:t>
            </a:r>
            <a:r>
              <a:rPr lang="en-GB" dirty="0" err="1" smtClean="0"/>
              <a:t>später</a:t>
            </a:r>
            <a:r>
              <a:rPr lang="en-GB" dirty="0" smtClean="0"/>
              <a:t>: </a:t>
            </a:r>
            <a:r>
              <a:rPr lang="en-GB" dirty="0" err="1" smtClean="0"/>
              <a:t>Anwort</a:t>
            </a:r>
            <a:r>
              <a:rPr lang="en-GB" dirty="0" smtClean="0"/>
              <a:t> auf </a:t>
            </a:r>
            <a:r>
              <a:rPr lang="en-GB" dirty="0" err="1" smtClean="0"/>
              <a:t>eine</a:t>
            </a:r>
            <a:r>
              <a:rPr lang="en-GB" dirty="0" smtClean="0"/>
              <a:t> </a:t>
            </a:r>
            <a:r>
              <a:rPr lang="en-GB" dirty="0" err="1" smtClean="0"/>
              <a:t>kleine</a:t>
            </a:r>
            <a:r>
              <a:rPr lang="en-GB" dirty="0" smtClean="0"/>
              <a:t> </a:t>
            </a:r>
            <a:r>
              <a:rPr lang="en-GB" dirty="0" err="1" smtClean="0"/>
              <a:t>Anfrage</a:t>
            </a:r>
            <a:r>
              <a:rPr lang="en-GB" dirty="0" smtClean="0"/>
              <a:t> der </a:t>
            </a:r>
            <a:r>
              <a:rPr lang="en-GB" dirty="0" err="1" smtClean="0"/>
              <a:t>Grünen</a:t>
            </a:r>
            <a:r>
              <a:rPr lang="en-GB" dirty="0" smtClean="0"/>
              <a:t> </a:t>
            </a:r>
            <a:r>
              <a:rPr lang="en-GB" dirty="0" err="1" smtClean="0"/>
              <a:t>im</a:t>
            </a:r>
            <a:r>
              <a:rPr lang="en-GB" dirty="0" smtClean="0"/>
              <a:t> Bundestag</a:t>
            </a:r>
            <a:endParaRPr lang="en-GB" dirty="0"/>
          </a:p>
        </p:txBody>
      </p:sp>
      <p:sp>
        <p:nvSpPr>
          <p:cNvPr id="3" name="Inhaltsplatzhalter 2"/>
          <p:cNvSpPr>
            <a:spLocks noGrp="1"/>
          </p:cNvSpPr>
          <p:nvPr>
            <p:ph idx="1"/>
          </p:nvPr>
        </p:nvSpPr>
        <p:spPr/>
        <p:txBody>
          <a:bodyPr>
            <a:normAutofit lnSpcReduction="10000"/>
          </a:bodyPr>
          <a:lstStyle/>
          <a:p>
            <a:r>
              <a:rPr lang="de-DE" dirty="0"/>
              <a:t>„Derzeit sieht die Bundesregierung keinen Handlungsbedarf im Hinblick auf eine Einberufung einer Regierungskonferenz zur grundlegenden Überarbeitung des Euratom-Vertrages“, </a:t>
            </a:r>
            <a:r>
              <a:rPr lang="de-DE" dirty="0" smtClean="0"/>
              <a:t>so </a:t>
            </a:r>
            <a:r>
              <a:rPr lang="de-DE" dirty="0"/>
              <a:t>das CDU-geführte Bundeswirtschaftsministerium in der Antwort auf eine Kleine Anfrage der </a:t>
            </a:r>
            <a:r>
              <a:rPr lang="de-DE" dirty="0" smtClean="0"/>
              <a:t>Grünen</a:t>
            </a:r>
          </a:p>
          <a:p>
            <a:r>
              <a:rPr lang="de-DE" dirty="0"/>
              <a:t>Ähnliche Forderungen kommen auch aus der SPD, die die Ankündigung zu </a:t>
            </a:r>
            <a:r>
              <a:rPr lang="de-DE"/>
              <a:t>Euratom</a:t>
            </a:r>
            <a:r>
              <a:rPr lang="de-DE" dirty="0"/>
              <a:t> in den Koalitionsverhandlungen </a:t>
            </a:r>
            <a:r>
              <a:rPr lang="de-DE" dirty="0" smtClean="0"/>
              <a:t>    </a:t>
            </a:r>
            <a:r>
              <a:rPr lang="de-DE" dirty="0"/>
              <a:t>durchgesetzt hatte: „Ich halte es für unzureichend, in dieser Frage auf eine Initiative der EU zu warten“, sagte die SPD-Energieexpertin und Bundestagsabgeordnete Nina Scheer der taz. „Und es entspricht auch nicht dem Koalitionsvertrag, denn dort ist ein aktives Vorgehen für eine Euratom-Anpassung vorgesehen.“</a:t>
            </a:r>
            <a:endParaRPr lang="en-GB" dirty="0"/>
          </a:p>
        </p:txBody>
      </p:sp>
    </p:spTree>
    <p:extLst>
      <p:ext uri="{BB962C8B-B14F-4D97-AF65-F5344CB8AC3E}">
        <p14:creationId xmlns:p14="http://schemas.microsoft.com/office/powerpoint/2010/main" val="3788990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Luxemburg</a:t>
            </a:r>
            <a:endParaRPr lang="en-GB" dirty="0"/>
          </a:p>
        </p:txBody>
      </p:sp>
      <p:sp>
        <p:nvSpPr>
          <p:cNvPr id="3" name="Inhaltsplatzhalter 2"/>
          <p:cNvSpPr>
            <a:spLocks noGrp="1"/>
          </p:cNvSpPr>
          <p:nvPr>
            <p:ph idx="1"/>
          </p:nvPr>
        </p:nvSpPr>
        <p:spPr/>
        <p:txBody>
          <a:bodyPr/>
          <a:lstStyle/>
          <a:p>
            <a:r>
              <a:rPr lang="en-GB" dirty="0" smtClean="0"/>
              <a:t>Neue Regierung hat EURATOM </a:t>
            </a:r>
            <a:r>
              <a:rPr lang="en-GB" dirty="0" err="1" smtClean="0"/>
              <a:t>als</a:t>
            </a:r>
            <a:r>
              <a:rPr lang="en-GB" dirty="0" smtClean="0"/>
              <a:t> </a:t>
            </a:r>
            <a:r>
              <a:rPr lang="en-GB" dirty="0" err="1" smtClean="0"/>
              <a:t>einen</a:t>
            </a:r>
            <a:r>
              <a:rPr lang="en-GB" dirty="0" smtClean="0"/>
              <a:t> </a:t>
            </a:r>
            <a:r>
              <a:rPr lang="en-GB" dirty="0" err="1" smtClean="0"/>
              <a:t>Arbeitsschwerpunkt</a:t>
            </a:r>
            <a:endParaRPr lang="en-GB" dirty="0"/>
          </a:p>
        </p:txBody>
      </p:sp>
      <p:sp>
        <p:nvSpPr>
          <p:cNvPr id="4" name="Datumsplatzhalter 3"/>
          <p:cNvSpPr>
            <a:spLocks noGrp="1"/>
          </p:cNvSpPr>
          <p:nvPr>
            <p:ph type="dt" sz="half" idx="10"/>
          </p:nvPr>
        </p:nvSpPr>
        <p:spPr/>
        <p:txBody>
          <a:bodyPr/>
          <a:lstStyle/>
          <a:p>
            <a:fld id="{78EB9A4D-7A48-48CF-A30C-D6FFCA80A746}" type="datetime1">
              <a:rPr lang="en-GB" smtClean="0"/>
              <a:t>13/04/2021</a:t>
            </a:fld>
            <a:endParaRPr lang="en-GB"/>
          </a:p>
        </p:txBody>
      </p:sp>
    </p:spTree>
    <p:extLst>
      <p:ext uri="{BB962C8B-B14F-4D97-AF65-F5344CB8AC3E}">
        <p14:creationId xmlns:p14="http://schemas.microsoft.com/office/powerpoint/2010/main" val="174856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nchor="b" anchorCtr="0"/>
          <a:lstStyle/>
          <a:p>
            <a:r>
              <a:rPr lang="de-DE" dirty="0" smtClean="0"/>
              <a:t>Kurzprofil BBH</a:t>
            </a:r>
            <a:endParaRPr lang="de-DE" dirty="0"/>
          </a:p>
        </p:txBody>
      </p:sp>
      <p:sp>
        <p:nvSpPr>
          <p:cNvPr id="8" name="Inhaltsplatzhalter 7"/>
          <p:cNvSpPr>
            <a:spLocks noGrp="1"/>
          </p:cNvSpPr>
          <p:nvPr>
            <p:ph sz="quarter" idx="10"/>
          </p:nvPr>
        </p:nvSpPr>
        <p:spPr/>
        <p:txBody>
          <a:bodyPr/>
          <a:lstStyle/>
          <a:p>
            <a:pPr>
              <a:buNone/>
            </a:pPr>
            <a:r>
              <a:rPr lang="de-DE" sz="1600" dirty="0" smtClean="0">
                <a:solidFill>
                  <a:srgbClr val="000000"/>
                </a:solidFill>
              </a:rPr>
              <a:t>Becker Büttner Held gibt es seit 1991. Bei uns arbeiten Rechtsanwälte, Wirtschaftsprüfer und Steuerberater – sowie Ingenieure, Berater und weitere Experten in unserer BBH Consulting AG. Wir betreuen über 3.000 Mandanten und sind die führende Kanzlei für die Energie- und Infrastruktur-wirtschaft.</a:t>
            </a:r>
          </a:p>
          <a:p>
            <a:pPr>
              <a:buNone/>
            </a:pPr>
            <a:r>
              <a:rPr lang="de-DE" sz="1600" dirty="0" smtClean="0">
                <a:solidFill>
                  <a:srgbClr val="000000"/>
                </a:solidFill>
              </a:rPr>
              <a:t>BBH ist bekannt als „die“ Stadtwerke-Kanzlei. Wir sind aber auch viel mehr. In Deutschland und auch in Europa. Die dezentralen Versorger, die Industrie, Verkehrsunternehmen, Investoren sowie die Politik, z.B. die Europäische Kommission, die Bundesregierung, die Bundesländer und die öffentlichen Körperschaften, schätzen BBH.</a:t>
            </a:r>
            <a:endParaRPr lang="de-DE" sz="1600" dirty="0">
              <a:solidFill>
                <a:srgbClr val="000000"/>
              </a:solidFill>
            </a:endParaRPr>
          </a:p>
        </p:txBody>
      </p:sp>
      <p:pic>
        <p:nvPicPr>
          <p:cNvPr id="3" name="Bildplatzhalter 2"/>
          <p:cNvPicPr>
            <a:picLocks noGrp="1" noChangeAspect="1"/>
          </p:cNvPicPr>
          <p:nvPr>
            <p:ph type="pic" sz="quarter" idx="11"/>
          </p:nvPr>
        </p:nvPicPr>
        <p:blipFill rotWithShape="1">
          <a:blip r:embed="rId3">
            <a:extLst>
              <a:ext uri="{28A0092B-C50C-407E-A947-70E740481C1C}">
                <a14:useLocalDpi xmlns:a14="http://schemas.microsoft.com/office/drawing/2010/main" val="0"/>
              </a:ext>
            </a:extLst>
          </a:blip>
          <a:srcRect t="1745" b="1745"/>
          <a:stretch/>
        </p:blipFill>
        <p:spPr/>
      </p:pic>
      <p:grpSp>
        <p:nvGrpSpPr>
          <p:cNvPr id="7" name="Gruppieren 6"/>
          <p:cNvGrpSpPr/>
          <p:nvPr/>
        </p:nvGrpSpPr>
        <p:grpSpPr>
          <a:xfrm>
            <a:off x="3351351" y="4791075"/>
            <a:ext cx="5225911" cy="1368425"/>
            <a:chOff x="3351351" y="4791075"/>
            <a:chExt cx="5225911" cy="1368425"/>
          </a:xfrm>
        </p:grpSpPr>
        <p:sp>
          <p:nvSpPr>
            <p:cNvPr id="10" name="Rechteck 9"/>
            <p:cNvSpPr/>
            <p:nvPr/>
          </p:nvSpPr>
          <p:spPr>
            <a:xfrm>
              <a:off x="3351351" y="5132388"/>
              <a:ext cx="5225911" cy="1027112"/>
            </a:xfrm>
            <a:prstGeom prst="rect">
              <a:avLst/>
            </a:prstGeom>
            <a:solidFill>
              <a:schemeClr val="accent6"/>
            </a:solidFill>
          </p:spPr>
          <p:txBody>
            <a:bodyPr tIns="36000" bIns="36000" anchor="ctr" anchorCtr="0"/>
            <a:lstStyle/>
            <a:p>
              <a:pPr marL="185738" lvl="0" indent="-185738">
                <a:spcBef>
                  <a:spcPts val="600"/>
                </a:spcBef>
                <a:buClr>
                  <a:srgbClr val="D9012B"/>
                </a:buClr>
                <a:buSzPct val="75000"/>
                <a:buFont typeface="Marlett" pitchFamily="2" charset="2"/>
                <a:buChar char="4"/>
              </a:pPr>
              <a:r>
                <a:rPr lang="de-DE" sz="1600" dirty="0" smtClean="0">
                  <a:solidFill>
                    <a:srgbClr val="D9012B"/>
                  </a:solidFill>
                </a:rPr>
                <a:t>rund </a:t>
              </a:r>
              <a:r>
                <a:rPr lang="de-DE" sz="1600" dirty="0">
                  <a:solidFill>
                    <a:srgbClr val="D9012B"/>
                  </a:solidFill>
                </a:rPr>
                <a:t>250 Berufsträger, rund 550 Mitarbeiter</a:t>
              </a:r>
            </a:p>
            <a:p>
              <a:pPr marL="185738" lvl="0" indent="-185738">
                <a:spcBef>
                  <a:spcPts val="600"/>
                </a:spcBef>
                <a:buClr>
                  <a:srgbClr val="D9012B"/>
                </a:buClr>
                <a:buSzPct val="75000"/>
                <a:buFont typeface="Marlett" pitchFamily="2" charset="2"/>
                <a:buChar char="4"/>
              </a:pPr>
              <a:r>
                <a:rPr lang="de-DE" sz="1600" dirty="0" smtClean="0">
                  <a:solidFill>
                    <a:srgbClr val="D9012B"/>
                  </a:solidFill>
                </a:rPr>
                <a:t>Büros </a:t>
              </a:r>
              <a:r>
                <a:rPr lang="de-DE" sz="1600" dirty="0">
                  <a:solidFill>
                    <a:srgbClr val="D9012B"/>
                  </a:solidFill>
                </a:rPr>
                <a:t>in Berlin, München, Köln, </a:t>
              </a:r>
              <a:r>
                <a:rPr lang="de-DE" sz="1600" dirty="0" smtClean="0">
                  <a:solidFill>
                    <a:srgbClr val="D9012B"/>
                  </a:solidFill>
                </a:rPr>
                <a:t>Hamburg,</a:t>
              </a:r>
              <a:br>
                <a:rPr lang="de-DE" sz="1600" dirty="0" smtClean="0">
                  <a:solidFill>
                    <a:srgbClr val="D9012B"/>
                  </a:solidFill>
                </a:rPr>
              </a:br>
              <a:r>
                <a:rPr lang="de-DE" sz="1600" dirty="0" smtClean="0">
                  <a:solidFill>
                    <a:srgbClr val="D9012B"/>
                  </a:solidFill>
                </a:rPr>
                <a:t>Stuttgart, Erfurt und </a:t>
              </a:r>
              <a:r>
                <a:rPr lang="de-DE" sz="1600" dirty="0">
                  <a:solidFill>
                    <a:srgbClr val="D9012B"/>
                  </a:solidFill>
                </a:rPr>
                <a:t>Brüssel</a:t>
              </a:r>
            </a:p>
          </p:txBody>
        </p:sp>
        <p:sp>
          <p:nvSpPr>
            <p:cNvPr id="11" name="Gleichschenkliges Dreieck 10"/>
            <p:cNvSpPr/>
            <p:nvPr/>
          </p:nvSpPr>
          <p:spPr>
            <a:xfrm>
              <a:off x="7404238" y="4791075"/>
              <a:ext cx="576000" cy="342000"/>
            </a:xfrm>
            <a:prstGeom prst="triangle">
              <a:avLst/>
            </a:prstGeom>
            <a:solidFill>
              <a:schemeClr val="accent6"/>
            </a:solidFill>
          </p:spPr>
          <p:txBody>
            <a:bodyPr tIns="324000" anchor="ctr" anchorCtr="0"/>
            <a:lstStyle/>
            <a:p>
              <a:pPr marL="285750" indent="-285750">
                <a:spcBef>
                  <a:spcPts val="600"/>
                </a:spcBef>
                <a:buClr>
                  <a:schemeClr val="accent4"/>
                </a:buClr>
                <a:buSzPct val="75000"/>
                <a:buFont typeface="Marlett" pitchFamily="2" charset="2"/>
                <a:buChar char="4"/>
              </a:pPr>
              <a:endParaRPr lang="de-DE" sz="1600" dirty="0">
                <a:solidFill>
                  <a:schemeClr val="accent4"/>
                </a:solidFill>
                <a:latin typeface="Corbel" panose="020B0503020204020204" pitchFamily="34" charset="0"/>
              </a:endParaRPr>
            </a:p>
          </p:txBody>
        </p:sp>
      </p:grpSp>
    </p:spTree>
    <p:extLst>
      <p:ext uri="{BB962C8B-B14F-4D97-AF65-F5344CB8AC3E}">
        <p14:creationId xmlns:p14="http://schemas.microsoft.com/office/powerpoint/2010/main" val="2367995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Agenda</a:t>
            </a:r>
            <a:endParaRPr lang="en-GB" dirty="0"/>
          </a:p>
        </p:txBody>
      </p:sp>
      <p:sp>
        <p:nvSpPr>
          <p:cNvPr id="3" name="Inhaltsplatzhalter 2"/>
          <p:cNvSpPr>
            <a:spLocks noGrp="1"/>
          </p:cNvSpPr>
          <p:nvPr>
            <p:ph sz="quarter" idx="10"/>
          </p:nvPr>
        </p:nvSpPr>
        <p:spPr>
          <a:xfrm>
            <a:off x="579438" y="1436914"/>
            <a:ext cx="7992000" cy="4730362"/>
          </a:xfrm>
        </p:spPr>
        <p:txBody>
          <a:bodyPr/>
          <a:lstStyle/>
          <a:p>
            <a:r>
              <a:rPr lang="de-DE">
                <a:solidFill>
                  <a:schemeClr val="bg1">
                    <a:lumMod val="75000"/>
                  </a:schemeClr>
                </a:solidFill>
              </a:rPr>
              <a:t>EURATOM</a:t>
            </a:r>
            <a:r>
              <a:rPr lang="de-DE" dirty="0">
                <a:solidFill>
                  <a:schemeClr val="bg1">
                    <a:lumMod val="75000"/>
                  </a:schemeClr>
                </a:solidFill>
              </a:rPr>
              <a:t> – Übersicht – Status Quo der Mängel</a:t>
            </a:r>
          </a:p>
          <a:p>
            <a:r>
              <a:rPr lang="de-DE" dirty="0">
                <a:solidFill>
                  <a:schemeClr val="bg1">
                    <a:lumMod val="75000"/>
                  </a:schemeClr>
                </a:solidFill>
              </a:rPr>
              <a:t>Österreichs Kernforderungen</a:t>
            </a:r>
          </a:p>
          <a:p>
            <a:r>
              <a:rPr lang="de-DE" dirty="0">
                <a:solidFill>
                  <a:schemeClr val="bg1">
                    <a:lumMod val="75000"/>
                  </a:schemeClr>
                </a:solidFill>
              </a:rPr>
              <a:t>Neuere Initiativen zur Reform - neben der währenden Anstrengung von Österreich</a:t>
            </a:r>
          </a:p>
          <a:p>
            <a:r>
              <a:rPr lang="de-DE" dirty="0" smtClean="0"/>
              <a:t>Weichenstellung und Verfahren</a:t>
            </a:r>
          </a:p>
          <a:p>
            <a:r>
              <a:rPr lang="de-DE" dirty="0" smtClean="0">
                <a:solidFill>
                  <a:schemeClr val="bg1">
                    <a:lumMod val="75000"/>
                  </a:schemeClr>
                </a:solidFill>
              </a:rPr>
              <a:t>Brexit </a:t>
            </a:r>
            <a:r>
              <a:rPr lang="de-DE" dirty="0">
                <a:solidFill>
                  <a:schemeClr val="bg1">
                    <a:lumMod val="75000"/>
                  </a:schemeClr>
                </a:solidFill>
              </a:rPr>
              <a:t>zu beachten</a:t>
            </a:r>
          </a:p>
          <a:p>
            <a:r>
              <a:rPr lang="de-DE" dirty="0">
                <a:solidFill>
                  <a:schemeClr val="bg1">
                    <a:lumMod val="75000"/>
                  </a:schemeClr>
                </a:solidFill>
              </a:rPr>
              <a:t>Hintergrund: die Verträge und die Reformen vor dem Beitritt Österreichs</a:t>
            </a:r>
          </a:p>
          <a:p>
            <a:r>
              <a:rPr lang="de-DE" dirty="0">
                <a:solidFill>
                  <a:schemeClr val="bg1">
                    <a:lumMod val="75000"/>
                  </a:schemeClr>
                </a:solidFill>
              </a:rPr>
              <a:t>Die Verträge und Reformvorhaben nach dem Beitritt Österreichs </a:t>
            </a:r>
            <a:endParaRPr lang="de-DE" dirty="0" smtClean="0">
              <a:solidFill>
                <a:schemeClr val="bg1">
                  <a:lumMod val="75000"/>
                </a:schemeClr>
              </a:solidFill>
            </a:endParaRPr>
          </a:p>
          <a:p>
            <a:r>
              <a:rPr lang="de-DE" dirty="0" smtClean="0">
                <a:solidFill>
                  <a:schemeClr val="bg1">
                    <a:lumMod val="75000"/>
                  </a:schemeClr>
                </a:solidFill>
              </a:rPr>
              <a:t>Übersicht </a:t>
            </a:r>
            <a:r>
              <a:rPr lang="de-DE" dirty="0">
                <a:solidFill>
                  <a:schemeClr val="bg1">
                    <a:lumMod val="75000"/>
                  </a:schemeClr>
                </a:solidFill>
              </a:rPr>
              <a:t>über eine neue Redaktion des </a:t>
            </a:r>
            <a:r>
              <a:rPr lang="de-DE">
                <a:solidFill>
                  <a:schemeClr val="bg1">
                    <a:lumMod val="75000"/>
                  </a:schemeClr>
                </a:solidFill>
              </a:rPr>
              <a:t>EURATOM</a:t>
            </a:r>
            <a:endParaRPr lang="de-DE" dirty="0">
              <a:solidFill>
                <a:schemeClr val="bg1">
                  <a:lumMod val="75000"/>
                </a:schemeClr>
              </a:solidFill>
            </a:endParaRP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1475765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Erste</a:t>
            </a:r>
            <a:r>
              <a:rPr lang="en-GB" dirty="0" smtClean="0"/>
              <a:t> </a:t>
            </a:r>
            <a:r>
              <a:rPr lang="en-GB" dirty="0" err="1" smtClean="0"/>
              <a:t>Fragen</a:t>
            </a:r>
            <a:r>
              <a:rPr lang="en-GB" dirty="0" smtClean="0"/>
              <a:t> </a:t>
            </a:r>
            <a:r>
              <a:rPr lang="en-GB" dirty="0" err="1" smtClean="0"/>
              <a:t>einer</a:t>
            </a:r>
            <a:r>
              <a:rPr lang="en-GB" dirty="0" smtClean="0"/>
              <a:t> </a:t>
            </a:r>
            <a:r>
              <a:rPr lang="en-GB" dirty="0" err="1" smtClean="0"/>
              <a:t>Weichenstellung</a:t>
            </a:r>
            <a:endParaRPr lang="en-GB" dirty="0"/>
          </a:p>
        </p:txBody>
      </p:sp>
      <p:sp>
        <p:nvSpPr>
          <p:cNvPr id="3" name="Inhaltsplatzhalter 2"/>
          <p:cNvSpPr>
            <a:spLocks noGrp="1"/>
          </p:cNvSpPr>
          <p:nvPr>
            <p:ph sz="quarter" idx="10"/>
          </p:nvPr>
        </p:nvSpPr>
        <p:spPr/>
        <p:txBody>
          <a:bodyPr/>
          <a:lstStyle/>
          <a:p>
            <a:r>
              <a:rPr lang="en-GB" dirty="0" smtClean="0"/>
              <a:t>Reform des EURATOM </a:t>
            </a:r>
            <a:r>
              <a:rPr lang="en-GB" dirty="0" err="1" smtClean="0"/>
              <a:t>oder</a:t>
            </a:r>
            <a:r>
              <a:rPr lang="en-GB" dirty="0" smtClean="0"/>
              <a:t> auf </a:t>
            </a:r>
            <a:r>
              <a:rPr lang="en-GB" dirty="0" err="1" smtClean="0"/>
              <a:t>Sunsetklauseln</a:t>
            </a:r>
            <a:r>
              <a:rPr lang="en-GB" dirty="0" smtClean="0"/>
              <a:t> </a:t>
            </a:r>
            <a:r>
              <a:rPr lang="en-GB" dirty="0" err="1" smtClean="0"/>
              <a:t>gestützte</a:t>
            </a:r>
            <a:r>
              <a:rPr lang="en-GB" dirty="0" smtClean="0"/>
              <a:t> </a:t>
            </a:r>
            <a:r>
              <a:rPr lang="en-GB" dirty="0" err="1" smtClean="0"/>
              <a:t>Übernahme</a:t>
            </a:r>
            <a:r>
              <a:rPr lang="en-GB" dirty="0" smtClean="0"/>
              <a:t> </a:t>
            </a:r>
            <a:r>
              <a:rPr lang="en-GB" dirty="0" err="1" smtClean="0"/>
              <a:t>einiger</a:t>
            </a:r>
            <a:r>
              <a:rPr lang="en-GB" dirty="0" smtClean="0"/>
              <a:t> </a:t>
            </a:r>
            <a:r>
              <a:rPr lang="en-GB" dirty="0" err="1" smtClean="0"/>
              <a:t>Vorschriften</a:t>
            </a:r>
            <a:r>
              <a:rPr lang="en-GB" dirty="0" smtClean="0"/>
              <a:t> </a:t>
            </a:r>
            <a:r>
              <a:rPr lang="en-GB" dirty="0" err="1" smtClean="0"/>
              <a:t>aus</a:t>
            </a:r>
            <a:r>
              <a:rPr lang="en-GB" dirty="0" smtClean="0"/>
              <a:t> EURATOM in den AEUV </a:t>
            </a:r>
            <a:r>
              <a:rPr lang="en-GB" err="1" smtClean="0"/>
              <a:t>mit</a:t>
            </a:r>
            <a:r>
              <a:rPr lang="en-GB" smtClean="0"/>
              <a:t> evtl. </a:t>
            </a:r>
            <a:r>
              <a:rPr lang="en-GB" dirty="0" err="1" smtClean="0"/>
              <a:t>zusätzlich</a:t>
            </a:r>
            <a:r>
              <a:rPr lang="en-GB" dirty="0" smtClean="0"/>
              <a:t> </a:t>
            </a:r>
            <a:r>
              <a:rPr lang="en-GB" dirty="0" err="1" smtClean="0"/>
              <a:t>neuen</a:t>
            </a:r>
            <a:r>
              <a:rPr lang="en-GB" dirty="0" smtClean="0"/>
              <a:t> </a:t>
            </a:r>
            <a:r>
              <a:rPr lang="en-GB" dirty="0" err="1" smtClean="0"/>
              <a:t>Vorschriften</a:t>
            </a:r>
            <a:endParaRPr lang="en-GB" dirty="0" smtClean="0"/>
          </a:p>
          <a:p>
            <a:r>
              <a:rPr lang="en-GB" dirty="0" err="1" smtClean="0"/>
              <a:t>Fallback</a:t>
            </a:r>
            <a:r>
              <a:rPr lang="en-GB" dirty="0" smtClean="0"/>
              <a:t> Position </a:t>
            </a:r>
            <a:r>
              <a:rPr lang="en-GB" dirty="0" err="1" smtClean="0"/>
              <a:t>im</a:t>
            </a:r>
            <a:r>
              <a:rPr lang="en-GB" dirty="0" smtClean="0"/>
              <a:t> </a:t>
            </a:r>
            <a:r>
              <a:rPr lang="en-GB" dirty="0" err="1" smtClean="0"/>
              <a:t>Falle</a:t>
            </a:r>
            <a:r>
              <a:rPr lang="en-GB" dirty="0" smtClean="0"/>
              <a:t> </a:t>
            </a:r>
            <a:r>
              <a:rPr lang="en-GB" dirty="0" err="1" smtClean="0"/>
              <a:t>zu</a:t>
            </a:r>
            <a:r>
              <a:rPr lang="en-GB" dirty="0" smtClean="0"/>
              <a:t> </a:t>
            </a:r>
            <a:r>
              <a:rPr lang="en-GB" smtClean="0"/>
              <a:t>grosser Hürden: </a:t>
            </a:r>
            <a:r>
              <a:rPr lang="en-GB" dirty="0" err="1" smtClean="0"/>
              <a:t>Austritt</a:t>
            </a:r>
            <a:r>
              <a:rPr lang="en-GB" dirty="0" smtClean="0"/>
              <a:t> </a:t>
            </a:r>
            <a:r>
              <a:rPr lang="en-GB" dirty="0" err="1" smtClean="0"/>
              <a:t>ohne</a:t>
            </a:r>
            <a:r>
              <a:rPr lang="en-GB" dirty="0" smtClean="0"/>
              <a:t> EXIT à la BREXIT (</a:t>
            </a:r>
            <a:r>
              <a:rPr lang="en-GB" dirty="0" err="1" smtClean="0"/>
              <a:t>Völkerrechtsmodell</a:t>
            </a:r>
            <a:r>
              <a:rPr lang="en-GB" dirty="0" smtClean="0"/>
              <a:t>)</a:t>
            </a:r>
          </a:p>
          <a:p>
            <a:r>
              <a:rPr lang="en-GB" dirty="0" err="1" smtClean="0"/>
              <a:t>Vertragsänderungen</a:t>
            </a:r>
            <a:r>
              <a:rPr lang="en-GB" dirty="0" smtClean="0"/>
              <a:t> der </a:t>
            </a:r>
            <a:r>
              <a:rPr lang="en-GB" dirty="0" err="1" smtClean="0"/>
              <a:t>Römischen</a:t>
            </a:r>
            <a:r>
              <a:rPr lang="en-GB" dirty="0" smtClean="0"/>
              <a:t> </a:t>
            </a:r>
            <a:r>
              <a:rPr lang="en-GB" dirty="0" err="1" smtClean="0"/>
              <a:t>Verträge</a:t>
            </a:r>
            <a:r>
              <a:rPr lang="en-GB" dirty="0" smtClean="0"/>
              <a:t> in der </a:t>
            </a:r>
            <a:r>
              <a:rPr lang="en-GB" dirty="0" err="1" smtClean="0"/>
              <a:t>Vergangenheit</a:t>
            </a:r>
            <a:r>
              <a:rPr lang="en-GB" dirty="0" smtClean="0"/>
              <a:t> </a:t>
            </a:r>
            <a:r>
              <a:rPr lang="en-GB" dirty="0" err="1" smtClean="0"/>
              <a:t>haben</a:t>
            </a:r>
            <a:r>
              <a:rPr lang="en-GB" dirty="0" smtClean="0"/>
              <a:t> </a:t>
            </a:r>
            <a:r>
              <a:rPr lang="en-GB" dirty="0" err="1" smtClean="0"/>
              <a:t>isolierten</a:t>
            </a:r>
            <a:r>
              <a:rPr lang="en-GB" dirty="0" smtClean="0"/>
              <a:t> </a:t>
            </a:r>
            <a:r>
              <a:rPr lang="en-GB" dirty="0" err="1" smtClean="0"/>
              <a:t>Beitritt</a:t>
            </a:r>
            <a:r>
              <a:rPr lang="en-GB" dirty="0" smtClean="0"/>
              <a:t> </a:t>
            </a:r>
            <a:r>
              <a:rPr lang="en-GB" dirty="0" err="1" smtClean="0"/>
              <a:t>nur</a:t>
            </a:r>
            <a:r>
              <a:rPr lang="en-GB" dirty="0" smtClean="0"/>
              <a:t> </a:t>
            </a:r>
            <a:r>
              <a:rPr lang="en-GB" dirty="0" err="1" smtClean="0"/>
              <a:t>zu</a:t>
            </a:r>
            <a:r>
              <a:rPr lang="en-GB" dirty="0" smtClean="0"/>
              <a:t> </a:t>
            </a:r>
            <a:r>
              <a:rPr lang="en-GB" dirty="0" err="1" smtClean="0"/>
              <a:t>einem</a:t>
            </a:r>
            <a:r>
              <a:rPr lang="en-GB" dirty="0" smtClean="0"/>
              <a:t> der </a:t>
            </a:r>
            <a:r>
              <a:rPr lang="en-GB" dirty="0" err="1" smtClean="0"/>
              <a:t>beiden</a:t>
            </a:r>
            <a:r>
              <a:rPr lang="en-GB" dirty="0" smtClean="0"/>
              <a:t> </a:t>
            </a:r>
            <a:r>
              <a:rPr lang="en-GB" dirty="0" err="1" smtClean="0"/>
              <a:t>Verträge</a:t>
            </a:r>
            <a:r>
              <a:rPr lang="en-GB" dirty="0" smtClean="0"/>
              <a:t> (EURATOM, EUV) </a:t>
            </a:r>
            <a:r>
              <a:rPr lang="en-GB" dirty="0" err="1" smtClean="0"/>
              <a:t>bzw</a:t>
            </a:r>
            <a:r>
              <a:rPr lang="en-GB" dirty="0" smtClean="0"/>
              <a:t>. </a:t>
            </a:r>
            <a:r>
              <a:rPr lang="en-GB" dirty="0" err="1"/>
              <a:t>i</a:t>
            </a:r>
            <a:r>
              <a:rPr lang="en-GB" dirty="0" err="1" smtClean="0"/>
              <a:t>solierten</a:t>
            </a:r>
            <a:r>
              <a:rPr lang="en-GB" dirty="0" smtClean="0"/>
              <a:t> </a:t>
            </a:r>
            <a:r>
              <a:rPr lang="en-GB" dirty="0" err="1" smtClean="0"/>
              <a:t>Austritt</a:t>
            </a:r>
            <a:r>
              <a:rPr lang="en-GB" dirty="0" smtClean="0"/>
              <a:t> </a:t>
            </a:r>
            <a:r>
              <a:rPr lang="en-GB" dirty="0" err="1" smtClean="0"/>
              <a:t>ziemlich</a:t>
            </a:r>
            <a:r>
              <a:rPr lang="en-GB" dirty="0" smtClean="0"/>
              <a:t> </a:t>
            </a:r>
            <a:r>
              <a:rPr lang="en-GB" dirty="0" err="1" smtClean="0"/>
              <a:t>unmöglich</a:t>
            </a:r>
            <a:r>
              <a:rPr lang="en-GB" dirty="0" smtClean="0"/>
              <a:t> </a:t>
            </a:r>
            <a:r>
              <a:rPr lang="en-GB" dirty="0" err="1" smtClean="0"/>
              <a:t>gemacht</a:t>
            </a:r>
            <a:r>
              <a:rPr lang="en-GB" dirty="0" smtClean="0"/>
              <a:t>. Die EU-</a:t>
            </a:r>
            <a:r>
              <a:rPr lang="en-GB" dirty="0" err="1" smtClean="0"/>
              <a:t>Kommission</a:t>
            </a:r>
            <a:r>
              <a:rPr lang="en-GB" dirty="0" smtClean="0"/>
              <a:t> </a:t>
            </a:r>
            <a:r>
              <a:rPr lang="en-GB" dirty="0" err="1" smtClean="0"/>
              <a:t>ist</a:t>
            </a:r>
            <a:r>
              <a:rPr lang="en-GB" dirty="0" smtClean="0"/>
              <a:t> </a:t>
            </a:r>
            <a:r>
              <a:rPr lang="en-GB" dirty="0" err="1" smtClean="0"/>
              <a:t>überzeugt</a:t>
            </a:r>
            <a:r>
              <a:rPr lang="en-GB" dirty="0" smtClean="0"/>
              <a:t> vom </a:t>
            </a:r>
            <a:r>
              <a:rPr lang="en-GB" dirty="0" err="1" smtClean="0"/>
              <a:t>Unvermögen</a:t>
            </a:r>
            <a:r>
              <a:rPr lang="en-GB" dirty="0"/>
              <a:t> </a:t>
            </a:r>
            <a:r>
              <a:rPr lang="en-GB" dirty="0" err="1" smtClean="0"/>
              <a:t>etwaiger</a:t>
            </a:r>
            <a:r>
              <a:rPr lang="en-GB" dirty="0" smtClean="0"/>
              <a:t> </a:t>
            </a:r>
            <a:r>
              <a:rPr lang="en-GB" dirty="0" err="1" smtClean="0"/>
              <a:t>Alleingänge</a:t>
            </a:r>
            <a:r>
              <a:rPr lang="en-GB" dirty="0" smtClean="0"/>
              <a:t>, in die </a:t>
            </a:r>
            <a:r>
              <a:rPr lang="en-GB" dirty="0" err="1" smtClean="0"/>
              <a:t>eine</a:t>
            </a:r>
            <a:r>
              <a:rPr lang="en-GB" dirty="0" smtClean="0"/>
              <a:t> </a:t>
            </a:r>
            <a:r>
              <a:rPr lang="en-GB" dirty="0" err="1" smtClean="0"/>
              <a:t>oder</a:t>
            </a:r>
            <a:r>
              <a:rPr lang="en-GB" dirty="0" smtClean="0"/>
              <a:t> </a:t>
            </a:r>
            <a:r>
              <a:rPr lang="en-GB" dirty="0" err="1" smtClean="0"/>
              <a:t>andere</a:t>
            </a:r>
            <a:r>
              <a:rPr lang="en-GB" dirty="0" smtClean="0"/>
              <a:t> </a:t>
            </a:r>
            <a:r>
              <a:rPr lang="en-GB" dirty="0" err="1" smtClean="0"/>
              <a:t>Richtung</a:t>
            </a:r>
            <a:r>
              <a:rPr lang="en-GB" dirty="0" smtClean="0"/>
              <a:t> (</a:t>
            </a:r>
            <a:r>
              <a:rPr lang="en-GB" dirty="0" err="1" smtClean="0"/>
              <a:t>obwohl</a:t>
            </a:r>
            <a:r>
              <a:rPr lang="en-GB" dirty="0" smtClean="0"/>
              <a:t> </a:t>
            </a:r>
            <a:r>
              <a:rPr lang="en-GB" err="1" smtClean="0"/>
              <a:t>während</a:t>
            </a:r>
            <a:r>
              <a:rPr lang="en-GB" smtClean="0"/>
              <a:t> des Brexit </a:t>
            </a:r>
            <a:r>
              <a:rPr lang="en-GB" dirty="0" smtClean="0"/>
              <a:t>neue </a:t>
            </a:r>
            <a:r>
              <a:rPr lang="en-GB" dirty="0" err="1" smtClean="0"/>
              <a:t>Schwingungen</a:t>
            </a:r>
            <a:r>
              <a:rPr lang="en-GB" dirty="0" smtClean="0"/>
              <a:t> da </a:t>
            </a:r>
            <a:r>
              <a:rPr lang="en-GB" dirty="0" err="1" smtClean="0"/>
              <a:t>sind</a:t>
            </a:r>
            <a:r>
              <a:rPr lang="en-GB" dirty="0" smtClean="0"/>
              <a:t>…) </a:t>
            </a:r>
            <a:endParaRPr lang="en-GB" dirty="0"/>
          </a:p>
        </p:txBody>
      </p:sp>
    </p:spTree>
    <p:extLst>
      <p:ext uri="{BB962C8B-B14F-4D97-AF65-F5344CB8AC3E}">
        <p14:creationId xmlns:p14="http://schemas.microsoft.com/office/powerpoint/2010/main" val="1434961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solidFill>
                  <a:srgbClr val="FF0000"/>
                </a:solidFill>
              </a:rPr>
              <a:t>EURATOM Reform:  Verfahren</a:t>
            </a:r>
            <a:endParaRPr lang="en-GB"/>
          </a:p>
        </p:txBody>
      </p:sp>
      <p:sp>
        <p:nvSpPr>
          <p:cNvPr id="3" name="Inhaltsplatzhalter 2"/>
          <p:cNvSpPr>
            <a:spLocks noGrp="1"/>
          </p:cNvSpPr>
          <p:nvPr>
            <p:ph sz="quarter" idx="10"/>
          </p:nvPr>
        </p:nvSpPr>
        <p:spPr>
          <a:xfrm>
            <a:off x="576262" y="1545996"/>
            <a:ext cx="7992000" cy="4807670"/>
          </a:xfrm>
        </p:spPr>
        <p:txBody>
          <a:bodyPr/>
          <a:lstStyle/>
          <a:p>
            <a:pPr lvl="0">
              <a:spcAft>
                <a:spcPts val="0"/>
              </a:spcAft>
              <a:buClr>
                <a:srgbClr val="DC0C23"/>
              </a:buClr>
              <a:buFont typeface="Wingdings" panose="05000000000000000000" pitchFamily="2" charset="2"/>
              <a:buChar char="§"/>
              <a:defRPr/>
            </a:pPr>
            <a:r>
              <a:rPr lang="de-DE">
                <a:solidFill>
                  <a:srgbClr val="000000"/>
                </a:solidFill>
              </a:rPr>
              <a:t>EURATOM als völkerrechtlicher Vertrag ist prinzipiell durch Änderungsvertrag zu reformieren, der dann ebenfalls den Rang völkerrechtlicher Verträge hat</a:t>
            </a:r>
            <a:br>
              <a:rPr lang="de-DE">
                <a:solidFill>
                  <a:srgbClr val="000000"/>
                </a:solidFill>
              </a:rPr>
            </a:br>
            <a:endParaRPr lang="de-DE">
              <a:solidFill>
                <a:srgbClr val="000000"/>
              </a:solidFill>
            </a:endParaRPr>
          </a:p>
          <a:p>
            <a:pPr lvl="0">
              <a:spcAft>
                <a:spcPts val="0"/>
              </a:spcAft>
              <a:buClr>
                <a:srgbClr val="DC0C23"/>
              </a:buClr>
              <a:buFont typeface="Wingdings" panose="05000000000000000000" pitchFamily="2" charset="2"/>
              <a:buChar char="§"/>
              <a:defRPr/>
            </a:pPr>
            <a:r>
              <a:rPr lang="en-US">
                <a:solidFill>
                  <a:srgbClr val="000000"/>
                </a:solidFill>
              </a:rPr>
              <a:t>Regierungskonferenz (RK) als Konferenz der Vertreter der Regierungen der MS zur Abstimmung über Verträgsänderungen. (Auch  'intergovernmental conferences' (IGC ) genannt </a:t>
            </a:r>
            <a:br>
              <a:rPr lang="en-US">
                <a:solidFill>
                  <a:srgbClr val="000000"/>
                </a:solidFill>
              </a:rPr>
            </a:br>
            <a:endParaRPr lang="en-US" smtClean="0">
              <a:solidFill>
                <a:srgbClr val="000000"/>
              </a:solidFill>
            </a:endParaRPr>
          </a:p>
          <a:p>
            <a:pPr lvl="0">
              <a:spcAft>
                <a:spcPts val="0"/>
              </a:spcAft>
              <a:buClr>
                <a:srgbClr val="DC0C23"/>
              </a:buClr>
              <a:buFont typeface="Wingdings" panose="05000000000000000000" pitchFamily="2" charset="2"/>
              <a:buChar char="§"/>
              <a:defRPr/>
            </a:pPr>
            <a:r>
              <a:rPr lang="en-US" smtClean="0">
                <a:solidFill>
                  <a:srgbClr val="000000"/>
                </a:solidFill>
              </a:rPr>
              <a:t>Seit Lissabon 2009 “ordentliches Änderungsverfahren” , nicht mehr “IGC”,</a:t>
            </a:r>
            <a:r>
              <a:rPr lang="en-US" smtClean="0">
                <a:solidFill>
                  <a:srgbClr val="000000"/>
                </a:solidFill>
                <a:hlinkClick r:id="rId2"/>
              </a:rPr>
              <a:t>http://www.consilium.europa.eu/de/documents-publications/intergovernmental-conferences/</a:t>
            </a:r>
            <a:endParaRPr lang="en-US" smtClean="0">
              <a:solidFill>
                <a:srgbClr val="000000"/>
              </a:solidFill>
            </a:endParaRPr>
          </a:p>
          <a:p>
            <a:endParaRPr lang="en-GB"/>
          </a:p>
        </p:txBody>
      </p:sp>
    </p:spTree>
    <p:extLst>
      <p:ext uri="{BB962C8B-B14F-4D97-AF65-F5344CB8AC3E}">
        <p14:creationId xmlns:p14="http://schemas.microsoft.com/office/powerpoint/2010/main" val="3280629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0838" y="248644"/>
            <a:ext cx="7003154" cy="654326"/>
          </a:xfrm>
        </p:spPr>
        <p:txBody>
          <a:bodyPr/>
          <a:lstStyle/>
          <a:p>
            <a:pPr lvl="0">
              <a:defRPr/>
            </a:pPr>
            <a:r>
              <a:rPr lang="en-GB" dirty="0" err="1">
                <a:solidFill>
                  <a:srgbClr val="FF0000"/>
                </a:solidFill>
              </a:rPr>
              <a:t>Ordentliches</a:t>
            </a:r>
            <a:r>
              <a:rPr lang="en-GB" dirty="0">
                <a:solidFill>
                  <a:srgbClr val="FF0000"/>
                </a:solidFill>
              </a:rPr>
              <a:t> </a:t>
            </a:r>
            <a:r>
              <a:rPr lang="en-GB" dirty="0" err="1">
                <a:solidFill>
                  <a:srgbClr val="FF0000"/>
                </a:solidFill>
              </a:rPr>
              <a:t>Änderungsverfahren</a:t>
            </a:r>
            <a:r>
              <a:rPr lang="en-GB" dirty="0">
                <a:solidFill>
                  <a:srgbClr val="FF0000"/>
                </a:solidFill>
              </a:rPr>
              <a:t> – ex IGC</a:t>
            </a:r>
          </a:p>
        </p:txBody>
      </p:sp>
      <p:sp>
        <p:nvSpPr>
          <p:cNvPr id="3" name="Inhaltsplatzhalter 2"/>
          <p:cNvSpPr>
            <a:spLocks noGrp="1"/>
          </p:cNvSpPr>
          <p:nvPr>
            <p:ph sz="quarter" idx="10"/>
          </p:nvPr>
        </p:nvSpPr>
        <p:spPr>
          <a:xfrm>
            <a:off x="354330" y="1108711"/>
            <a:ext cx="8378190" cy="5228106"/>
          </a:xfrm>
        </p:spPr>
        <p:txBody>
          <a:bodyPr/>
          <a:lstStyle/>
          <a:p>
            <a:pPr lvl="1">
              <a:spcAft>
                <a:spcPts val="0"/>
              </a:spcAft>
              <a:buClr>
                <a:srgbClr val="DC0C23"/>
              </a:buClr>
              <a:defRPr/>
            </a:pPr>
            <a:r>
              <a:rPr lang="de-DE" sz="1800" dirty="0">
                <a:solidFill>
                  <a:srgbClr val="000000"/>
                </a:solidFill>
              </a:rPr>
              <a:t>Jeder MS, die Kommission oder das Europäische Parlament können dem Rat einen Vorschlag für Vertragsänderungen unterbreiten, der diesen wiederum dem Europäischen Rat vorlegt. Die nationalen Parlamente werden darüber unterrichtet</a:t>
            </a:r>
            <a:r>
              <a:rPr lang="de-DE" sz="1800" dirty="0" smtClean="0">
                <a:solidFill>
                  <a:srgbClr val="000000"/>
                </a:solidFill>
              </a:rPr>
              <a:t>. </a:t>
            </a:r>
            <a:endParaRPr lang="de-DE" sz="1800" dirty="0">
              <a:solidFill>
                <a:srgbClr val="000000"/>
              </a:solidFill>
            </a:endParaRPr>
          </a:p>
          <a:p>
            <a:pPr lvl="2">
              <a:spcAft>
                <a:spcPts val="0"/>
              </a:spcAft>
              <a:buClr>
                <a:srgbClr val="DC0C23"/>
              </a:buClr>
              <a:defRPr/>
            </a:pPr>
            <a:r>
              <a:rPr lang="de-DE" sz="1600" dirty="0">
                <a:solidFill>
                  <a:srgbClr val="000000"/>
                </a:solidFill>
              </a:rPr>
              <a:t>Wenn die </a:t>
            </a:r>
            <a:r>
              <a:rPr lang="de-DE" sz="1600" b="1" dirty="0" smtClean="0">
                <a:solidFill>
                  <a:srgbClr val="000000"/>
                </a:solidFill>
              </a:rPr>
              <a:t>einfache</a:t>
            </a:r>
            <a:r>
              <a:rPr lang="de-DE" sz="1600" dirty="0" smtClean="0">
                <a:solidFill>
                  <a:srgbClr val="000000"/>
                </a:solidFill>
              </a:rPr>
              <a:t> Mehrheit </a:t>
            </a:r>
            <a:r>
              <a:rPr lang="de-DE" sz="1600" dirty="0">
                <a:solidFill>
                  <a:srgbClr val="000000"/>
                </a:solidFill>
              </a:rPr>
              <a:t>der MS im Europäischen Rat die Prüfung der vorgeschlagenen Vertragsänderungen befürwortet, beruft der Präsident des Europäischen Rates einen "Konvent" ein. Das Europäische Parlament und die Kommission werden zuvor gehört. Bei Währungsangelegenheiten wird die Europäische Zentralbank gehört.</a:t>
            </a:r>
          </a:p>
          <a:p>
            <a:pPr lvl="1">
              <a:spcAft>
                <a:spcPts val="0"/>
              </a:spcAft>
              <a:buClr>
                <a:srgbClr val="DC0C23"/>
              </a:buClr>
              <a:defRPr/>
            </a:pPr>
            <a:r>
              <a:rPr lang="de-DE" sz="1800" dirty="0">
                <a:solidFill>
                  <a:srgbClr val="000000"/>
                </a:solidFill>
              </a:rPr>
              <a:t>Der Konvent, aus Vertretern der nationalen Parlamente, der Staats- und Regierungschefs, des Europäischen Parlaments und der Europäischen Kommission, erörtert die Entwürfe der Vertragsänderungen. Seine Empfehlungen, die im Konsensverfahren angenommen werden, gehen dann an die RK.</a:t>
            </a:r>
          </a:p>
          <a:p>
            <a:pPr lvl="2">
              <a:spcAft>
                <a:spcPts val="0"/>
              </a:spcAft>
              <a:buClr>
                <a:srgbClr val="DC0C23"/>
              </a:buClr>
              <a:defRPr/>
            </a:pPr>
            <a:r>
              <a:rPr lang="de-DE" sz="1600" dirty="0">
                <a:solidFill>
                  <a:srgbClr val="000000"/>
                </a:solidFill>
              </a:rPr>
              <a:t>Wenn die vorgeschlagenen Änderungen die Einberufung eines Konvents nicht rechtfertigen, kann der Europäische Rat alternativ mit einfacher Mehrheit – nach Zustimmung des Europäischen Parlaments – beschließen, keinen Konvent abzuhalten, und das Mandat für die RK selbst festlegen.</a:t>
            </a:r>
          </a:p>
          <a:p>
            <a:pPr lvl="1">
              <a:spcAft>
                <a:spcPts val="0"/>
              </a:spcAft>
              <a:buClr>
                <a:srgbClr val="DC0C23"/>
              </a:buClr>
              <a:defRPr/>
            </a:pPr>
            <a:r>
              <a:rPr lang="de-DE" sz="1800" dirty="0">
                <a:solidFill>
                  <a:srgbClr val="000000"/>
                </a:solidFill>
              </a:rPr>
              <a:t>Die vom Präsidenten des Europäischen Rates einberufene RK beschließt Vertragsänderungen </a:t>
            </a:r>
            <a:r>
              <a:rPr lang="de-DE" sz="1800" b="1" dirty="0">
                <a:solidFill>
                  <a:srgbClr val="000000"/>
                </a:solidFill>
              </a:rPr>
              <a:t>einstimmig</a:t>
            </a:r>
            <a:r>
              <a:rPr lang="de-DE" sz="1800" dirty="0">
                <a:solidFill>
                  <a:srgbClr val="000000"/>
                </a:solidFill>
              </a:rPr>
              <a:t>.</a:t>
            </a:r>
          </a:p>
          <a:p>
            <a:endParaRPr lang="en-GB" dirty="0"/>
          </a:p>
        </p:txBody>
      </p:sp>
    </p:spTree>
    <p:extLst>
      <p:ext uri="{BB962C8B-B14F-4D97-AF65-F5344CB8AC3E}">
        <p14:creationId xmlns:p14="http://schemas.microsoft.com/office/powerpoint/2010/main" val="3660840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75997" y="248644"/>
            <a:ext cx="5913428" cy="665756"/>
          </a:xfrm>
        </p:spPr>
        <p:txBody>
          <a:bodyPr/>
          <a:lstStyle/>
          <a:p>
            <a:r>
              <a:rPr lang="en-GB" dirty="0" smtClean="0"/>
              <a:t>Agenda</a:t>
            </a:r>
            <a:endParaRPr lang="en-GB" dirty="0"/>
          </a:p>
        </p:txBody>
      </p:sp>
      <p:sp>
        <p:nvSpPr>
          <p:cNvPr id="3" name="Inhaltsplatzhalter 2"/>
          <p:cNvSpPr>
            <a:spLocks noGrp="1"/>
          </p:cNvSpPr>
          <p:nvPr>
            <p:ph sz="quarter" idx="10"/>
          </p:nvPr>
        </p:nvSpPr>
        <p:spPr>
          <a:xfrm>
            <a:off x="579438" y="1058092"/>
            <a:ext cx="7992000" cy="4821802"/>
          </a:xfrm>
        </p:spPr>
        <p:txBody>
          <a:bodyPr/>
          <a:lstStyle/>
          <a:p>
            <a:r>
              <a:rPr lang="de-DE" dirty="0">
                <a:solidFill>
                  <a:schemeClr val="bg1">
                    <a:lumMod val="75000"/>
                  </a:schemeClr>
                </a:solidFill>
              </a:rPr>
              <a:t>EURATOM – Übersicht – Status Quo der Mängel</a:t>
            </a:r>
          </a:p>
          <a:p>
            <a:r>
              <a:rPr lang="de-DE" dirty="0">
                <a:solidFill>
                  <a:schemeClr val="bg1">
                    <a:lumMod val="75000"/>
                  </a:schemeClr>
                </a:solidFill>
              </a:rPr>
              <a:t>Österreichs Kernforderungen</a:t>
            </a:r>
          </a:p>
          <a:p>
            <a:r>
              <a:rPr lang="de-DE" dirty="0">
                <a:solidFill>
                  <a:schemeClr val="bg1">
                    <a:lumMod val="75000"/>
                  </a:schemeClr>
                </a:solidFill>
              </a:rPr>
              <a:t>Neuere Initiativen zur Reform - neben der währenden Anstrengung von Österreich</a:t>
            </a:r>
          </a:p>
          <a:p>
            <a:r>
              <a:rPr lang="de-DE" dirty="0" smtClean="0">
                <a:solidFill>
                  <a:schemeClr val="bg1">
                    <a:lumMod val="75000"/>
                  </a:schemeClr>
                </a:solidFill>
              </a:rPr>
              <a:t>Weichenstellung und Verfahren</a:t>
            </a:r>
          </a:p>
          <a:p>
            <a:r>
              <a:rPr lang="de-DE" dirty="0" smtClean="0"/>
              <a:t>Brexit </a:t>
            </a:r>
            <a:r>
              <a:rPr lang="de-DE" dirty="0"/>
              <a:t>zu beachten</a:t>
            </a:r>
          </a:p>
          <a:p>
            <a:r>
              <a:rPr lang="de-DE" dirty="0">
                <a:solidFill>
                  <a:schemeClr val="bg1">
                    <a:lumMod val="75000"/>
                  </a:schemeClr>
                </a:solidFill>
              </a:rPr>
              <a:t>Hintergrund: die Verträge und die Reformen vor dem Beitritt Österreichs</a:t>
            </a:r>
          </a:p>
          <a:p>
            <a:r>
              <a:rPr lang="de-DE" dirty="0">
                <a:solidFill>
                  <a:schemeClr val="bg1">
                    <a:lumMod val="75000"/>
                  </a:schemeClr>
                </a:solidFill>
              </a:rPr>
              <a:t>Die Verträge und Reformvorhaben nach dem Beitritt Österreichs </a:t>
            </a:r>
            <a:endParaRPr lang="de-DE" dirty="0" smtClean="0">
              <a:solidFill>
                <a:schemeClr val="bg1">
                  <a:lumMod val="75000"/>
                </a:schemeClr>
              </a:solidFill>
            </a:endParaRPr>
          </a:p>
          <a:p>
            <a:r>
              <a:rPr lang="de-DE" dirty="0" smtClean="0">
                <a:solidFill>
                  <a:schemeClr val="bg1">
                    <a:lumMod val="75000"/>
                  </a:schemeClr>
                </a:solidFill>
              </a:rPr>
              <a:t>Übersicht </a:t>
            </a:r>
            <a:r>
              <a:rPr lang="de-DE" dirty="0">
                <a:solidFill>
                  <a:schemeClr val="bg1">
                    <a:lumMod val="75000"/>
                  </a:schemeClr>
                </a:solidFill>
              </a:rPr>
              <a:t>über eine neue Redaktion des EURATOM</a:t>
            </a: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2392912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6990663" cy="954792"/>
          </a:xfrm>
        </p:spPr>
        <p:txBody>
          <a:bodyPr/>
          <a:lstStyle/>
          <a:p>
            <a:r>
              <a:rPr lang="de-DE" dirty="0" smtClean="0"/>
              <a:t>Im</a:t>
            </a:r>
            <a:r>
              <a:rPr lang="en-GB" dirty="0" smtClean="0"/>
              <a:t> </a:t>
            </a:r>
            <a:r>
              <a:rPr lang="en-GB" dirty="0" err="1" smtClean="0"/>
              <a:t>Auge</a:t>
            </a:r>
            <a:r>
              <a:rPr lang="en-GB" dirty="0" smtClean="0"/>
              <a:t> </a:t>
            </a:r>
            <a:r>
              <a:rPr lang="en-GB" dirty="0" err="1" smtClean="0"/>
              <a:t>behalten</a:t>
            </a:r>
            <a:r>
              <a:rPr lang="en-GB" dirty="0" smtClean="0"/>
              <a:t> – Brexit </a:t>
            </a:r>
            <a:r>
              <a:rPr lang="en-GB" dirty="0" err="1" smtClean="0"/>
              <a:t>Entscheidung</a:t>
            </a:r>
            <a:r>
              <a:rPr lang="en-GB" dirty="0" smtClean="0"/>
              <a:t> des </a:t>
            </a:r>
            <a:r>
              <a:rPr lang="en-GB" dirty="0" err="1" smtClean="0"/>
              <a:t>EuGH</a:t>
            </a:r>
            <a:r>
              <a:rPr lang="en-GB" dirty="0" smtClean="0"/>
              <a:t> </a:t>
            </a:r>
            <a:endParaRPr lang="en-GB" dirty="0"/>
          </a:p>
        </p:txBody>
      </p:sp>
      <p:sp>
        <p:nvSpPr>
          <p:cNvPr id="3" name="Inhaltsplatzhalter 2"/>
          <p:cNvSpPr>
            <a:spLocks noGrp="1"/>
          </p:cNvSpPr>
          <p:nvPr>
            <p:ph sz="quarter" idx="10"/>
          </p:nvPr>
        </p:nvSpPr>
        <p:spPr>
          <a:xfrm>
            <a:off x="297180" y="1203436"/>
            <a:ext cx="8606790" cy="4955902"/>
          </a:xfrm>
        </p:spPr>
        <p:txBody>
          <a:bodyPr/>
          <a:lstStyle/>
          <a:p>
            <a:r>
              <a:rPr lang="de-DE" smtClean="0"/>
              <a:t>Vorab eine </a:t>
            </a:r>
            <a:r>
              <a:rPr lang="de-DE" dirty="0" smtClean="0"/>
              <a:t>Gutachtenanfrage an den EuGH etwa Österreichs nach Art. 218 Abs. 11 AEUV zur Frage, ob Mitgliedstaaten einseitig aus </a:t>
            </a:r>
            <a:r>
              <a:rPr lang="de-DE" smtClean="0"/>
              <a:t>dem EURATOM</a:t>
            </a:r>
            <a:r>
              <a:rPr lang="de-DE" dirty="0"/>
              <a:t>-</a:t>
            </a:r>
            <a:r>
              <a:rPr lang="de-DE" smtClean="0"/>
              <a:t>Vertrag </a:t>
            </a:r>
            <a:r>
              <a:rPr lang="de-DE" dirty="0" smtClean="0"/>
              <a:t>ausscheiden können, ohne aus der EU auszutreten, ist ausgeschlossen, da Art. 218 lediglich Fragen um Abkommen Beitritt der EU zu internationalen Vereinbarungen betrifft. </a:t>
            </a:r>
          </a:p>
          <a:p>
            <a:r>
              <a:rPr lang="de-DE" dirty="0" smtClean="0"/>
              <a:t>Möglicherweise könnten aber Lehren aus </a:t>
            </a:r>
            <a:r>
              <a:rPr lang="de-DE" dirty="0"/>
              <a:t>dem Vorlageverfahren </a:t>
            </a:r>
            <a:r>
              <a:rPr lang="de-DE" dirty="0" smtClean="0"/>
              <a:t>C‑621/18 nach </a:t>
            </a:r>
            <a:r>
              <a:rPr lang="de-DE" dirty="0"/>
              <a:t>Art. 267 AEUV, eingereicht vom Court of Session, </a:t>
            </a:r>
            <a:r>
              <a:rPr lang="de-DE" dirty="0" err="1"/>
              <a:t>Inner</a:t>
            </a:r>
            <a:r>
              <a:rPr lang="de-DE" dirty="0"/>
              <a:t> House, First Division (Scotland) (Oberstes Gericht, Berufungsabteilung, Erste Kammer [Schottland], Vereinigtes Königreich), mit Entscheidung vom 3. Oktober </a:t>
            </a:r>
            <a:r>
              <a:rPr lang="de-DE" dirty="0" smtClean="0"/>
              <a:t>2018, gezogen werden, </a:t>
            </a:r>
            <a:r>
              <a:rPr lang="de-DE" smtClean="0"/>
              <a:t>um evtl. </a:t>
            </a:r>
            <a:r>
              <a:rPr lang="de-DE" dirty="0" smtClean="0"/>
              <a:t>Verfahren vor einem nationalen Verfassungsgericht mit Antrag auf Vorlage an den EuGH </a:t>
            </a:r>
            <a:r>
              <a:rPr lang="de-DE" smtClean="0"/>
              <a:t>zu stellen: </a:t>
            </a:r>
            <a:r>
              <a:rPr lang="de-DE" dirty="0" smtClean="0"/>
              <a:t>Urteil v</a:t>
            </a:r>
            <a:r>
              <a:rPr lang="de-DE" smtClean="0"/>
              <a:t>. 10.12.2018.</a:t>
            </a:r>
            <a:endParaRPr lang="de-DE" dirty="0"/>
          </a:p>
        </p:txBody>
      </p:sp>
    </p:spTree>
    <p:extLst>
      <p:ext uri="{BB962C8B-B14F-4D97-AF65-F5344CB8AC3E}">
        <p14:creationId xmlns:p14="http://schemas.microsoft.com/office/powerpoint/2010/main" val="1224484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248644"/>
            <a:ext cx="7078568" cy="954792"/>
          </a:xfrm>
        </p:spPr>
        <p:txBody>
          <a:bodyPr/>
          <a:lstStyle/>
          <a:p>
            <a:r>
              <a:rPr lang="en-GB">
                <a:solidFill>
                  <a:srgbClr val="FF0000"/>
                </a:solidFill>
              </a:rPr>
              <a:t>Der neue 106 a EURATOM – nach Lissabon </a:t>
            </a:r>
            <a:endParaRPr lang="en-GB"/>
          </a:p>
        </p:txBody>
      </p:sp>
      <p:sp>
        <p:nvSpPr>
          <p:cNvPr id="3" name="Inhaltsplatzhalter 2"/>
          <p:cNvSpPr>
            <a:spLocks noGrp="1"/>
          </p:cNvSpPr>
          <p:nvPr>
            <p:ph sz="quarter" idx="10"/>
          </p:nvPr>
        </p:nvSpPr>
        <p:spPr>
          <a:xfrm>
            <a:off x="576262" y="1313812"/>
            <a:ext cx="7992000" cy="5115268"/>
          </a:xfrm>
        </p:spPr>
        <p:txBody>
          <a:bodyPr/>
          <a:lstStyle/>
          <a:p>
            <a:pPr lvl="0">
              <a:buClr>
                <a:srgbClr val="DC0C23"/>
              </a:buClr>
              <a:defRPr/>
            </a:pPr>
            <a:r>
              <a:rPr lang="en-GB" sz="1800" smtClean="0"/>
              <a:t>Artikel 106a </a:t>
            </a:r>
            <a:endParaRPr lang="en-GB" sz="1800"/>
          </a:p>
          <a:p>
            <a:pPr lvl="0">
              <a:buClr>
                <a:srgbClr val="DC0C23"/>
              </a:buClr>
              <a:defRPr/>
            </a:pPr>
            <a:r>
              <a:rPr lang="de-DE" sz="1800"/>
              <a:t>(1) Artikel 7, die Artikel 13 bis 19, Artikel 48 Absätze 2 bis 5 und die Artikel 49 und 50 des Vertrags über die Europäische Union, Artikel 15, die Artikel 223 bis 236, die Artikel 237 bis 244, Artikel 245, die Artikel 246 bis 270, die Artikel 272, 273 und 274, die Artikel 277 bis 281, die Artikel 285 bis 304, die Artikel 310 bis 320, die Artikel 322 bis 325 und die Artikel 336, 342 und 344 des Vertrags über die Arbeitsweise der Europäischen Union sowie das Protokoll über die Übergangsbestimmungen gelten auch für diesen Vertrag. </a:t>
            </a:r>
          </a:p>
          <a:p>
            <a:pPr lvl="0">
              <a:buClr>
                <a:srgbClr val="DC0C23"/>
              </a:buClr>
              <a:defRPr/>
            </a:pPr>
            <a:r>
              <a:rPr lang="de-DE" sz="1800"/>
              <a:t>(2) Im Rahmen dieses Vertrags sind die Bezugnahmen auf die Union, auf den „Vertrag über die Europäische Union“, auf den „Vertrag über die Arbeitsweise der Europäischen Union“ oder auf die „Verträge“ in den in Absatz 1 aufgeführten Bestimmungen sowie in den Bestimmungen der Protokolle, die den Verträgen sowie diesem Vertrag beigefügt sind, als Bezugnahmen auf die Europäische Atomgemeinschaft und diesen Vertrag zu verstehen.</a:t>
            </a:r>
          </a:p>
          <a:p>
            <a:pPr lvl="0">
              <a:buClr>
                <a:srgbClr val="DC0C23"/>
              </a:buClr>
              <a:defRPr/>
            </a:pPr>
            <a:r>
              <a:rPr lang="de-DE" sz="1800"/>
              <a:t>(3) Die Vorschriften des Vertrags über die Europäische Union und des Vertrags über die Arbeitsweise der Europäischen Union beeinträchtigen nicht die Vorschriften dieses Vertrags.</a:t>
            </a:r>
            <a:endParaRPr lang="en-GB" sz="1800"/>
          </a:p>
          <a:p>
            <a:endParaRPr lang="en-GB" sz="1800"/>
          </a:p>
        </p:txBody>
      </p:sp>
    </p:spTree>
    <p:extLst>
      <p:ext uri="{BB962C8B-B14F-4D97-AF65-F5344CB8AC3E}">
        <p14:creationId xmlns:p14="http://schemas.microsoft.com/office/powerpoint/2010/main" val="3057940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248644"/>
            <a:ext cx="6871178" cy="954792"/>
          </a:xfrm>
        </p:spPr>
        <p:txBody>
          <a:bodyPr/>
          <a:lstStyle/>
          <a:p>
            <a:r>
              <a:rPr lang="en-GB">
                <a:solidFill>
                  <a:srgbClr val="FF0000"/>
                </a:solidFill>
              </a:rPr>
              <a:t>PM Theresa May an </a:t>
            </a:r>
            <a:r>
              <a:rPr lang="en-GB" smtClean="0">
                <a:solidFill>
                  <a:srgbClr val="FF0000"/>
                </a:solidFill>
              </a:rPr>
              <a:t>Ratspräsident Donald </a:t>
            </a:r>
            <a:r>
              <a:rPr lang="en-GB">
                <a:solidFill>
                  <a:srgbClr val="FF0000"/>
                </a:solidFill>
              </a:rPr>
              <a:t>Tusk an </a:t>
            </a:r>
            <a:r>
              <a:rPr lang="en-GB" smtClean="0">
                <a:solidFill>
                  <a:srgbClr val="FF0000"/>
                </a:solidFill>
              </a:rPr>
              <a:t>- </a:t>
            </a:r>
            <a:r>
              <a:rPr lang="en-GB">
                <a:solidFill>
                  <a:srgbClr val="FF0000"/>
                </a:solidFill>
              </a:rPr>
              <a:t>29. 3. 2017</a:t>
            </a:r>
            <a:endParaRPr lang="en-GB"/>
          </a:p>
        </p:txBody>
      </p:sp>
      <p:sp>
        <p:nvSpPr>
          <p:cNvPr id="3" name="Inhaltsplatzhalter 2"/>
          <p:cNvSpPr>
            <a:spLocks noGrp="1"/>
          </p:cNvSpPr>
          <p:nvPr>
            <p:ph sz="quarter" idx="10"/>
          </p:nvPr>
        </p:nvSpPr>
        <p:spPr>
          <a:xfrm>
            <a:off x="576262" y="1432874"/>
            <a:ext cx="7992000" cy="4726464"/>
          </a:xfrm>
        </p:spPr>
        <p:txBody>
          <a:bodyPr/>
          <a:lstStyle/>
          <a:p>
            <a:r>
              <a:rPr lang="en-US">
                <a:solidFill>
                  <a:srgbClr val="000000"/>
                </a:solidFill>
              </a:rPr>
              <a:t>“…Today, therefore, I am writing to give effect to the democratic decision of the people of the United Kingdom. I hereby notify the European Council in accordance with Article 50(2) of the Treaty on European Union of the United Kingdom's intention to withdraw from the European Union. In addition, in accordance with the same Article 50(2) as applied by Article 106a of the Treaty Establishing the European Atomic Energy Community, I hereby notify the European Council of the United Kingdom's intention to withdraw from the European Atomic Energy Community. References in this letter to the European Union should therefore be taken to include a reference to the European Atomic Energy Community…”</a:t>
            </a:r>
            <a:endParaRPr lang="en-GB">
              <a:solidFill>
                <a:srgbClr val="000000"/>
              </a:solidFill>
            </a:endParaRPr>
          </a:p>
          <a:p>
            <a:endParaRPr lang="en-GB"/>
          </a:p>
        </p:txBody>
      </p:sp>
    </p:spTree>
    <p:extLst>
      <p:ext uri="{BB962C8B-B14F-4D97-AF65-F5344CB8AC3E}">
        <p14:creationId xmlns:p14="http://schemas.microsoft.com/office/powerpoint/2010/main" val="2568755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75997" y="248644"/>
            <a:ext cx="5913428" cy="665756"/>
          </a:xfrm>
        </p:spPr>
        <p:txBody>
          <a:bodyPr/>
          <a:lstStyle/>
          <a:p>
            <a:r>
              <a:rPr lang="en-GB" dirty="0" smtClean="0"/>
              <a:t>Agenda</a:t>
            </a:r>
            <a:endParaRPr lang="en-GB" dirty="0"/>
          </a:p>
        </p:txBody>
      </p:sp>
      <p:sp>
        <p:nvSpPr>
          <p:cNvPr id="3" name="Inhaltsplatzhalter 2"/>
          <p:cNvSpPr>
            <a:spLocks noGrp="1"/>
          </p:cNvSpPr>
          <p:nvPr>
            <p:ph sz="quarter" idx="10"/>
          </p:nvPr>
        </p:nvSpPr>
        <p:spPr>
          <a:xfrm>
            <a:off x="579438" y="1058092"/>
            <a:ext cx="7992000" cy="4821802"/>
          </a:xfrm>
        </p:spPr>
        <p:txBody>
          <a:bodyPr/>
          <a:lstStyle/>
          <a:p>
            <a:r>
              <a:rPr lang="de-DE">
                <a:solidFill>
                  <a:schemeClr val="bg1">
                    <a:lumMod val="75000"/>
                  </a:schemeClr>
                </a:solidFill>
              </a:rPr>
              <a:t>EURATOM</a:t>
            </a:r>
            <a:r>
              <a:rPr lang="de-DE" dirty="0">
                <a:solidFill>
                  <a:schemeClr val="bg1">
                    <a:lumMod val="75000"/>
                  </a:schemeClr>
                </a:solidFill>
              </a:rPr>
              <a:t> – Übersicht – Status Quo der Mängel</a:t>
            </a:r>
          </a:p>
          <a:p>
            <a:r>
              <a:rPr lang="de-DE" dirty="0">
                <a:solidFill>
                  <a:schemeClr val="bg1">
                    <a:lumMod val="75000"/>
                  </a:schemeClr>
                </a:solidFill>
              </a:rPr>
              <a:t>Österreichs Kernforderungen</a:t>
            </a:r>
          </a:p>
          <a:p>
            <a:r>
              <a:rPr lang="de-DE" dirty="0">
                <a:solidFill>
                  <a:schemeClr val="bg1">
                    <a:lumMod val="75000"/>
                  </a:schemeClr>
                </a:solidFill>
              </a:rPr>
              <a:t>Neuere Initiativen zur Reform - neben der währenden Anstrengung von Österreich</a:t>
            </a:r>
          </a:p>
          <a:p>
            <a:r>
              <a:rPr lang="de-DE" dirty="0" smtClean="0">
                <a:solidFill>
                  <a:schemeClr val="bg1">
                    <a:lumMod val="75000"/>
                  </a:schemeClr>
                </a:solidFill>
              </a:rPr>
              <a:t>Weichenstellung und Verfahren</a:t>
            </a:r>
          </a:p>
          <a:p>
            <a:r>
              <a:rPr lang="de-DE" dirty="0" smtClean="0">
                <a:solidFill>
                  <a:schemeClr val="bg1">
                    <a:lumMod val="75000"/>
                  </a:schemeClr>
                </a:solidFill>
              </a:rPr>
              <a:t>Brexit </a:t>
            </a:r>
            <a:r>
              <a:rPr lang="de-DE" dirty="0">
                <a:solidFill>
                  <a:schemeClr val="bg1">
                    <a:lumMod val="75000"/>
                  </a:schemeClr>
                </a:solidFill>
              </a:rPr>
              <a:t>zu beachten</a:t>
            </a:r>
          </a:p>
          <a:p>
            <a:r>
              <a:rPr lang="de-DE" dirty="0"/>
              <a:t>Hintergrund: die Verträge und die Reformen vor dem Beitritt Österreichs</a:t>
            </a:r>
          </a:p>
          <a:p>
            <a:r>
              <a:rPr lang="de-DE" dirty="0">
                <a:solidFill>
                  <a:schemeClr val="bg1">
                    <a:lumMod val="85000"/>
                  </a:schemeClr>
                </a:solidFill>
              </a:rPr>
              <a:t>Die Verträge und Reformvorhaben nach dem Beitritt Österreichs </a:t>
            </a:r>
            <a:endParaRPr lang="de-DE" dirty="0" smtClean="0">
              <a:solidFill>
                <a:schemeClr val="bg1">
                  <a:lumMod val="85000"/>
                </a:schemeClr>
              </a:solidFill>
            </a:endParaRPr>
          </a:p>
          <a:p>
            <a:r>
              <a:rPr lang="de-DE" dirty="0" smtClean="0">
                <a:solidFill>
                  <a:schemeClr val="bg1">
                    <a:lumMod val="85000"/>
                  </a:schemeClr>
                </a:solidFill>
              </a:rPr>
              <a:t>Übersicht </a:t>
            </a:r>
            <a:r>
              <a:rPr lang="de-DE" dirty="0">
                <a:solidFill>
                  <a:schemeClr val="bg1">
                    <a:lumMod val="85000"/>
                  </a:schemeClr>
                </a:solidFill>
              </a:rPr>
              <a:t>über eine neue Redaktion des </a:t>
            </a:r>
            <a:r>
              <a:rPr lang="de-DE">
                <a:solidFill>
                  <a:schemeClr val="bg1">
                    <a:lumMod val="85000"/>
                  </a:schemeClr>
                </a:solidFill>
              </a:rPr>
              <a:t>EURATOM</a:t>
            </a:r>
            <a:endParaRPr lang="de-DE" dirty="0">
              <a:solidFill>
                <a:schemeClr val="bg1">
                  <a:lumMod val="85000"/>
                </a:schemeClr>
              </a:solidFill>
            </a:endParaRP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3482151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smtClean="0"/>
              <a:t>Der </a:t>
            </a:r>
            <a:r>
              <a:rPr lang="en-GB" dirty="0" err="1" smtClean="0"/>
              <a:t>getrennte</a:t>
            </a:r>
            <a:r>
              <a:rPr lang="en-GB" dirty="0" smtClean="0"/>
              <a:t> </a:t>
            </a:r>
            <a:r>
              <a:rPr lang="en-GB" dirty="0" err="1" smtClean="0"/>
              <a:t>Weg</a:t>
            </a:r>
            <a:r>
              <a:rPr lang="en-GB" dirty="0" smtClean="0"/>
              <a:t> der </a:t>
            </a:r>
            <a:r>
              <a:rPr lang="en-GB" dirty="0" err="1" smtClean="0"/>
              <a:t>Römischen</a:t>
            </a:r>
            <a:r>
              <a:rPr lang="en-GB" dirty="0" smtClean="0"/>
              <a:t> </a:t>
            </a:r>
            <a:r>
              <a:rPr lang="en-GB" dirty="0" err="1" smtClean="0"/>
              <a:t>Verträge</a:t>
            </a:r>
            <a:endParaRPr lang="en-GB" dirty="0"/>
          </a:p>
        </p:txBody>
      </p:sp>
      <p:sp>
        <p:nvSpPr>
          <p:cNvPr id="6" name="Inhaltsplatzhalter 5"/>
          <p:cNvSpPr>
            <a:spLocks noGrp="1"/>
          </p:cNvSpPr>
          <p:nvPr>
            <p:ph sz="quarter" idx="10"/>
          </p:nvPr>
        </p:nvSpPr>
        <p:spPr>
          <a:xfrm>
            <a:off x="576262" y="1360170"/>
            <a:ext cx="7992000" cy="4799168"/>
          </a:xfrm>
        </p:spPr>
        <p:txBody>
          <a:bodyPr/>
          <a:lstStyle/>
          <a:p>
            <a:r>
              <a:rPr lang="en-GB" dirty="0" smtClean="0"/>
              <a:t>1957 </a:t>
            </a:r>
            <a:r>
              <a:rPr lang="en-GB" dirty="0" err="1" smtClean="0"/>
              <a:t>Europas</a:t>
            </a:r>
            <a:r>
              <a:rPr lang="en-GB" dirty="0" smtClean="0"/>
              <a:t> </a:t>
            </a:r>
            <a:r>
              <a:rPr lang="en-GB" dirty="0" err="1" smtClean="0"/>
              <a:t>Vertragsfundament</a:t>
            </a:r>
            <a:r>
              <a:rPr lang="en-GB" dirty="0" smtClean="0"/>
              <a:t>: EGKS, EWG, Euratom</a:t>
            </a:r>
          </a:p>
          <a:p>
            <a:r>
              <a:rPr lang="en-GB" dirty="0" smtClean="0"/>
              <a:t>EGKS – </a:t>
            </a:r>
            <a:r>
              <a:rPr lang="en-GB" dirty="0" err="1" smtClean="0"/>
              <a:t>nach</a:t>
            </a:r>
            <a:r>
              <a:rPr lang="en-GB" dirty="0" smtClean="0"/>
              <a:t> 50 </a:t>
            </a:r>
            <a:r>
              <a:rPr lang="en-GB" dirty="0" err="1" smtClean="0"/>
              <a:t>Jahren</a:t>
            </a:r>
            <a:r>
              <a:rPr lang="en-GB" dirty="0" smtClean="0"/>
              <a:t> </a:t>
            </a:r>
            <a:r>
              <a:rPr lang="en-GB" err="1" smtClean="0"/>
              <a:t>beendet</a:t>
            </a:r>
            <a:r>
              <a:rPr lang="en-GB"/>
              <a:t> – </a:t>
            </a:r>
            <a:r>
              <a:rPr lang="en-GB" err="1" smtClean="0"/>
              <a:t>Juli</a:t>
            </a:r>
            <a:r>
              <a:rPr lang="en-GB" smtClean="0"/>
              <a:t> </a:t>
            </a:r>
            <a:r>
              <a:rPr lang="en-GB"/>
              <a:t>2002 </a:t>
            </a:r>
            <a:r>
              <a:rPr lang="en-GB" smtClean="0"/>
              <a:t>–  </a:t>
            </a:r>
            <a:r>
              <a:rPr lang="en-GB" dirty="0" err="1" smtClean="0"/>
              <a:t>Übergangsvorschriften</a:t>
            </a:r>
            <a:r>
              <a:rPr lang="en-GB" dirty="0" smtClean="0"/>
              <a:t> </a:t>
            </a:r>
            <a:r>
              <a:rPr lang="en-GB" dirty="0" err="1" smtClean="0"/>
              <a:t>im</a:t>
            </a:r>
            <a:r>
              <a:rPr lang="en-GB" dirty="0" smtClean="0"/>
              <a:t> </a:t>
            </a:r>
            <a:r>
              <a:rPr lang="en-GB" dirty="0" err="1" smtClean="0"/>
              <a:t>Sozial</a:t>
            </a:r>
            <a:r>
              <a:rPr lang="en-GB" dirty="0" smtClean="0"/>
              <a:t>- und Regional-</a:t>
            </a:r>
            <a:r>
              <a:rPr lang="en-GB" dirty="0" err="1" smtClean="0"/>
              <a:t>strukturhilfebereich</a:t>
            </a:r>
            <a:r>
              <a:rPr lang="en-GB" dirty="0" smtClean="0"/>
              <a:t> </a:t>
            </a:r>
            <a:r>
              <a:rPr lang="en-GB" err="1" smtClean="0"/>
              <a:t>sowie</a:t>
            </a:r>
            <a:r>
              <a:rPr lang="en-GB" smtClean="0"/>
              <a:t> Einführung </a:t>
            </a:r>
            <a:r>
              <a:rPr lang="en-GB" dirty="0" smtClean="0"/>
              <a:t>von </a:t>
            </a:r>
            <a:r>
              <a:rPr lang="en-GB" dirty="0" err="1" smtClean="0"/>
              <a:t>Kohlesockeln</a:t>
            </a:r>
            <a:r>
              <a:rPr lang="en-GB" dirty="0" smtClean="0"/>
              <a:t> etc. </a:t>
            </a:r>
            <a:r>
              <a:rPr lang="en-GB" dirty="0" err="1" smtClean="0"/>
              <a:t>Alles</a:t>
            </a:r>
            <a:r>
              <a:rPr lang="en-GB" dirty="0" smtClean="0"/>
              <a:t> </a:t>
            </a:r>
            <a:r>
              <a:rPr lang="en-GB" dirty="0" err="1" smtClean="0"/>
              <a:t>ausserhalb</a:t>
            </a:r>
            <a:r>
              <a:rPr lang="en-GB" dirty="0" smtClean="0"/>
              <a:t> und </a:t>
            </a:r>
            <a:r>
              <a:rPr lang="en-GB" dirty="0" err="1" smtClean="0"/>
              <a:t>auch</a:t>
            </a:r>
            <a:r>
              <a:rPr lang="en-GB" dirty="0" smtClean="0"/>
              <a:t> </a:t>
            </a:r>
            <a:r>
              <a:rPr lang="en-GB" dirty="0" err="1" smtClean="0"/>
              <a:t>nach</a:t>
            </a:r>
            <a:r>
              <a:rPr lang="en-GB" dirty="0" smtClean="0"/>
              <a:t> </a:t>
            </a:r>
            <a:r>
              <a:rPr lang="en-GB" dirty="0" err="1" smtClean="0"/>
              <a:t>dem</a:t>
            </a:r>
            <a:r>
              <a:rPr lang="en-GB" dirty="0" smtClean="0"/>
              <a:t> </a:t>
            </a:r>
            <a:r>
              <a:rPr lang="en-GB" err="1" smtClean="0"/>
              <a:t>Vertrag</a:t>
            </a:r>
            <a:r>
              <a:rPr lang="en-GB" smtClean="0"/>
              <a:t>; </a:t>
            </a:r>
            <a:r>
              <a:rPr lang="en-GB" dirty="0" smtClean="0"/>
              <a:t>Frist </a:t>
            </a:r>
            <a:r>
              <a:rPr lang="en-GB" dirty="0" err="1" smtClean="0"/>
              <a:t>im</a:t>
            </a:r>
            <a:r>
              <a:rPr lang="en-GB" dirty="0" smtClean="0"/>
              <a:t> </a:t>
            </a:r>
            <a:r>
              <a:rPr lang="en-GB" dirty="0" err="1" smtClean="0"/>
              <a:t>Ursprungsvertrag</a:t>
            </a:r>
            <a:endParaRPr lang="en-GB" dirty="0" smtClean="0"/>
          </a:p>
          <a:p>
            <a:r>
              <a:rPr lang="en-GB" dirty="0" smtClean="0"/>
              <a:t>EWG – </a:t>
            </a:r>
            <a:r>
              <a:rPr lang="en-GB" dirty="0" err="1" smtClean="0"/>
              <a:t>mehrfache</a:t>
            </a:r>
            <a:r>
              <a:rPr lang="en-GB" dirty="0" smtClean="0"/>
              <a:t> </a:t>
            </a:r>
            <a:r>
              <a:rPr lang="en-GB" dirty="0" err="1" smtClean="0"/>
              <a:t>Änderungen</a:t>
            </a:r>
            <a:r>
              <a:rPr lang="en-GB" dirty="0" smtClean="0"/>
              <a:t> und </a:t>
            </a:r>
            <a:r>
              <a:rPr lang="en-GB" dirty="0" err="1" smtClean="0"/>
              <a:t>Weiterentwicklungen</a:t>
            </a:r>
            <a:r>
              <a:rPr lang="en-GB" dirty="0" smtClean="0"/>
              <a:t> </a:t>
            </a:r>
            <a:r>
              <a:rPr lang="en-GB" dirty="0" err="1" smtClean="0"/>
              <a:t>durch</a:t>
            </a:r>
            <a:r>
              <a:rPr lang="en-GB" dirty="0" smtClean="0"/>
              <a:t> </a:t>
            </a:r>
            <a:r>
              <a:rPr lang="en-GB" dirty="0" err="1" smtClean="0"/>
              <a:t>Regierungskonferenzen</a:t>
            </a:r>
            <a:r>
              <a:rPr lang="en-GB" dirty="0" smtClean="0"/>
              <a:t>, oft </a:t>
            </a:r>
            <a:r>
              <a:rPr lang="en-GB" dirty="0" err="1" smtClean="0"/>
              <a:t>im</a:t>
            </a:r>
            <a:r>
              <a:rPr lang="en-GB" dirty="0" smtClean="0"/>
              <a:t> </a:t>
            </a:r>
            <a:r>
              <a:rPr lang="en-GB" dirty="0" err="1" smtClean="0"/>
              <a:t>Zshg</a:t>
            </a:r>
            <a:r>
              <a:rPr lang="en-GB" dirty="0" smtClean="0"/>
              <a:t>. </a:t>
            </a:r>
            <a:r>
              <a:rPr lang="en-GB" dirty="0" err="1"/>
              <a:t>m</a:t>
            </a:r>
            <a:r>
              <a:rPr lang="en-GB" dirty="0" err="1" smtClean="0"/>
              <a:t>it</a:t>
            </a:r>
            <a:r>
              <a:rPr lang="en-GB" dirty="0" smtClean="0"/>
              <a:t> </a:t>
            </a:r>
            <a:r>
              <a:rPr lang="en-GB" dirty="0" err="1" smtClean="0"/>
              <a:t>Erweiterungen</a:t>
            </a:r>
            <a:r>
              <a:rPr lang="en-GB" dirty="0"/>
              <a:t> </a:t>
            </a:r>
            <a:r>
              <a:rPr lang="en-GB" dirty="0" smtClean="0"/>
              <a:t>der </a:t>
            </a:r>
            <a:r>
              <a:rPr lang="en-GB" dirty="0" err="1" smtClean="0"/>
              <a:t>Kreises</a:t>
            </a:r>
            <a:r>
              <a:rPr lang="en-GB" dirty="0" smtClean="0"/>
              <a:t> der MS – </a:t>
            </a:r>
            <a:r>
              <a:rPr lang="en-GB" dirty="0" err="1" smtClean="0"/>
              <a:t>derzeit</a:t>
            </a:r>
            <a:r>
              <a:rPr lang="en-GB" dirty="0" smtClean="0"/>
              <a:t>  EGV /AEUV</a:t>
            </a:r>
          </a:p>
          <a:p>
            <a:r>
              <a:rPr lang="en-GB" dirty="0" smtClean="0"/>
              <a:t>EURATOM – </a:t>
            </a:r>
            <a:r>
              <a:rPr lang="en-GB" dirty="0" err="1" smtClean="0"/>
              <a:t>nur</a:t>
            </a:r>
            <a:r>
              <a:rPr lang="en-GB" dirty="0" smtClean="0"/>
              <a:t> </a:t>
            </a:r>
            <a:r>
              <a:rPr lang="en-GB" dirty="0" err="1" smtClean="0"/>
              <a:t>periphere</a:t>
            </a:r>
            <a:r>
              <a:rPr lang="en-GB" dirty="0" smtClean="0"/>
              <a:t> </a:t>
            </a:r>
            <a:r>
              <a:rPr lang="en-GB" dirty="0" err="1" smtClean="0"/>
              <a:t>Änderungen</a:t>
            </a:r>
            <a:r>
              <a:rPr lang="en-GB" dirty="0" smtClean="0"/>
              <a:t>, </a:t>
            </a:r>
            <a:r>
              <a:rPr lang="en-GB" dirty="0" err="1" smtClean="0"/>
              <a:t>keine</a:t>
            </a:r>
            <a:r>
              <a:rPr lang="en-GB" dirty="0" smtClean="0"/>
              <a:t> </a:t>
            </a:r>
            <a:r>
              <a:rPr lang="en-GB" dirty="0" err="1" smtClean="0"/>
              <a:t>Befristung</a:t>
            </a:r>
            <a:r>
              <a:rPr lang="en-GB" dirty="0" smtClean="0"/>
              <a:t>, </a:t>
            </a:r>
            <a:r>
              <a:rPr lang="en-GB" dirty="0" err="1" smtClean="0"/>
              <a:t>keine</a:t>
            </a:r>
            <a:r>
              <a:rPr lang="en-GB" dirty="0" smtClean="0"/>
              <a:t> </a:t>
            </a:r>
            <a:r>
              <a:rPr lang="en-GB" dirty="0" err="1" smtClean="0"/>
              <a:t>Demokratisierung</a:t>
            </a:r>
            <a:endParaRPr lang="en-GB" dirty="0" smtClean="0"/>
          </a:p>
          <a:p>
            <a:endParaRPr lang="en-GB" dirty="0"/>
          </a:p>
        </p:txBody>
      </p:sp>
    </p:spTree>
    <p:extLst>
      <p:ext uri="{BB962C8B-B14F-4D97-AF65-F5344CB8AC3E}">
        <p14:creationId xmlns:p14="http://schemas.microsoft.com/office/powerpoint/2010/main" val="238046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Dr. Dörte Fouquet</a:t>
            </a:r>
            <a:endParaRPr lang="de-DE" dirty="0"/>
          </a:p>
        </p:txBody>
      </p:sp>
      <p:sp>
        <p:nvSpPr>
          <p:cNvPr id="12" name="Inhaltsplatzhalter 11"/>
          <p:cNvSpPr>
            <a:spLocks noGrp="1"/>
          </p:cNvSpPr>
          <p:nvPr>
            <p:ph sz="quarter" idx="10"/>
          </p:nvPr>
        </p:nvSpPr>
        <p:spPr>
          <a:xfrm>
            <a:off x="3335337" y="1203436"/>
            <a:ext cx="5241926" cy="5414421"/>
          </a:xfrm>
        </p:spPr>
        <p:txBody>
          <a:bodyPr/>
          <a:lstStyle/>
          <a:p>
            <a:r>
              <a:rPr lang="de-DE" sz="1700" dirty="0" smtClean="0"/>
              <a:t>Dr</a:t>
            </a:r>
            <a:r>
              <a:rPr lang="de-DE" sz="1700" dirty="0"/>
              <a:t>. Dörte Fouquet </a:t>
            </a:r>
            <a:r>
              <a:rPr lang="de-DE" sz="1700" dirty="0" smtClean="0"/>
              <a:t>ist auf Europarecht und internationale Rechtsbeziehungen spezialisiert, mit Schwerpunkt im Wettbewerbs-, Infrastruktur-, Energie- </a:t>
            </a:r>
            <a:r>
              <a:rPr lang="de-DE" sz="1700" dirty="0"/>
              <a:t>und Umweltrecht </a:t>
            </a:r>
            <a:r>
              <a:rPr lang="de-DE" sz="1700" dirty="0" smtClean="0"/>
              <a:t>und berät insbesondere  Unternehmen, Finanzinstitute, Verbände und Regierungsstellen in Deutschland und anderen Mitgliedstaaten, EU Institutionen und im internationalen Bereich. Im Nuklearrecht und im Beihilferecht , insbesondere zu Fragen um den EURATOM Vertrag ist Dr. Fouquet seit 1986 tätig.</a:t>
            </a:r>
          </a:p>
          <a:p>
            <a:r>
              <a:rPr lang="de-DE" sz="300" dirty="0" smtClean="0"/>
              <a:t> </a:t>
            </a:r>
            <a:endParaRPr lang="de-DE" sz="100" dirty="0" smtClean="0"/>
          </a:p>
          <a:p>
            <a:pPr lvl="1"/>
            <a:r>
              <a:rPr lang="de-DE" sz="1500" dirty="0" smtClean="0"/>
              <a:t>Studium </a:t>
            </a:r>
            <a:r>
              <a:rPr lang="de-DE" sz="1500" dirty="0"/>
              <a:t>der Rechtswissenschaften </a:t>
            </a:r>
            <a:r>
              <a:rPr lang="de-DE" sz="1500" dirty="0" smtClean="0"/>
              <a:t>in </a:t>
            </a:r>
            <a:r>
              <a:rPr lang="de-DE" sz="1500" dirty="0"/>
              <a:t>Marburg und Hamburg</a:t>
            </a:r>
          </a:p>
          <a:p>
            <a:pPr lvl="1"/>
            <a:r>
              <a:rPr lang="de-DE" sz="1500" dirty="0" smtClean="0"/>
              <a:t>1982 </a:t>
            </a:r>
            <a:r>
              <a:rPr lang="de-DE" sz="1500" dirty="0"/>
              <a:t>Wissenschaftliche Assistentin, Universität Hamburg</a:t>
            </a:r>
          </a:p>
          <a:p>
            <a:pPr lvl="1"/>
            <a:r>
              <a:rPr lang="de-DE" sz="1500" dirty="0" smtClean="0"/>
              <a:t>1988 </a:t>
            </a:r>
            <a:r>
              <a:rPr lang="de-DE" sz="1500" dirty="0"/>
              <a:t>Behörde für Umwelt und Energie, Hamburg</a:t>
            </a:r>
          </a:p>
          <a:p>
            <a:pPr lvl="1"/>
            <a:r>
              <a:rPr lang="de-DE" sz="1500" dirty="0" smtClean="0"/>
              <a:t>1991 </a:t>
            </a:r>
            <a:r>
              <a:rPr lang="de-DE" sz="1500" dirty="0"/>
              <a:t>Verbindungsbüro Hamburgs und Schleswig-Holsteins zur Europäischen Kommission in Brüssel</a:t>
            </a:r>
          </a:p>
          <a:p>
            <a:pPr lvl="1"/>
            <a:r>
              <a:rPr lang="de-DE" sz="1500" dirty="0" smtClean="0"/>
              <a:t>1993 Partnerin </a:t>
            </a:r>
            <a:r>
              <a:rPr lang="de-DE" sz="1500" dirty="0"/>
              <a:t>der Kanzlei Kuhbier Brüssel</a:t>
            </a:r>
          </a:p>
          <a:p>
            <a:pPr lvl="1"/>
            <a:r>
              <a:rPr lang="de-DE" sz="1500" dirty="0" smtClean="0"/>
              <a:t>Seit </a:t>
            </a:r>
            <a:r>
              <a:rPr lang="de-DE" sz="1500" dirty="0"/>
              <a:t>2011 </a:t>
            </a:r>
            <a:r>
              <a:rPr lang="de-DE" sz="1500" dirty="0" smtClean="0"/>
              <a:t>Partnerin </a:t>
            </a:r>
            <a:r>
              <a:rPr lang="de-DE" sz="1500" dirty="0"/>
              <a:t>bei BBH </a:t>
            </a:r>
            <a:r>
              <a:rPr lang="de-DE" sz="1500" dirty="0" smtClean="0"/>
              <a:t>Brüssel</a:t>
            </a:r>
            <a:endParaRPr lang="de-DE" sz="1500" dirty="0"/>
          </a:p>
        </p:txBody>
      </p:sp>
      <p:grpSp>
        <p:nvGrpSpPr>
          <p:cNvPr id="9" name="Gruppieren 8"/>
          <p:cNvGrpSpPr/>
          <p:nvPr/>
        </p:nvGrpSpPr>
        <p:grpSpPr>
          <a:xfrm>
            <a:off x="575997" y="5124450"/>
            <a:ext cx="8001266" cy="1035050"/>
            <a:chOff x="575997" y="5124450"/>
            <a:chExt cx="8001266" cy="1035050"/>
          </a:xfrm>
        </p:grpSpPr>
        <p:sp>
          <p:nvSpPr>
            <p:cNvPr id="10" name="Rechteck 9"/>
            <p:cNvSpPr/>
            <p:nvPr/>
          </p:nvSpPr>
          <p:spPr>
            <a:xfrm>
              <a:off x="575997" y="5473700"/>
              <a:ext cx="8001266" cy="685800"/>
            </a:xfrm>
            <a:prstGeom prst="rect">
              <a:avLst/>
            </a:prstGeom>
            <a:solidFill>
              <a:schemeClr val="accent6"/>
            </a:solidFill>
          </p:spPr>
          <p:txBody>
            <a:bodyPr tIns="36000" bIns="36000" anchor="ctr" anchorCtr="0"/>
            <a:lstStyle/>
            <a:p>
              <a:pPr>
                <a:spcBef>
                  <a:spcPts val="600"/>
                </a:spcBef>
                <a:buClr>
                  <a:schemeClr val="accent4"/>
                </a:buClr>
                <a:buSzPct val="75000"/>
              </a:pPr>
              <a:r>
                <a:rPr lang="de-DE" sz="1600" b="1" dirty="0">
                  <a:solidFill>
                    <a:schemeClr val="tx2"/>
                  </a:solidFill>
                  <a:latin typeface="Corbel" panose="020B0503020204020204" pitchFamily="34" charset="0"/>
                </a:rPr>
                <a:t>Rechtsanwältin · Partner</a:t>
              </a:r>
            </a:p>
            <a:p>
              <a:pPr>
                <a:spcBef>
                  <a:spcPts val="600"/>
                </a:spcBef>
                <a:buClr>
                  <a:schemeClr val="accent4"/>
                </a:buClr>
                <a:buSzPct val="75000"/>
              </a:pPr>
              <a:r>
                <a:rPr lang="de-DE" sz="1500" dirty="0" smtClean="0">
                  <a:solidFill>
                    <a:schemeClr val="tx2"/>
                  </a:solidFill>
                  <a:latin typeface="Corbel" panose="020B0503020204020204" pitchFamily="34" charset="0"/>
                </a:rPr>
                <a:t>1000 Brüssel, Belgien </a:t>
              </a:r>
              <a:r>
                <a:rPr lang="de-DE" sz="1600" b="1" dirty="0">
                  <a:solidFill>
                    <a:schemeClr val="tx2"/>
                  </a:solidFill>
                  <a:latin typeface="Corbel" panose="020B0503020204020204" pitchFamily="34" charset="0"/>
                </a:rPr>
                <a:t>·</a:t>
              </a:r>
              <a:r>
                <a:rPr lang="de-DE" sz="1500" dirty="0">
                  <a:solidFill>
                    <a:schemeClr val="tx2"/>
                  </a:solidFill>
                  <a:latin typeface="Corbel" panose="020B0503020204020204" pitchFamily="34" charset="0"/>
                </a:rPr>
                <a:t> </a:t>
              </a:r>
              <a:r>
                <a:rPr lang="de-DE" sz="1500" dirty="0" smtClean="0">
                  <a:solidFill>
                    <a:schemeClr val="tx2"/>
                  </a:solidFill>
                  <a:latin typeface="Corbel" panose="020B0503020204020204" pitchFamily="34" charset="0"/>
                </a:rPr>
                <a:t>Avenue Marnix 28 </a:t>
              </a:r>
              <a:r>
                <a:rPr lang="de-DE" sz="1600" b="1" dirty="0">
                  <a:solidFill>
                    <a:schemeClr val="tx2"/>
                  </a:solidFill>
                  <a:latin typeface="Corbel" panose="020B0503020204020204" pitchFamily="34" charset="0"/>
                </a:rPr>
                <a:t>·</a:t>
              </a:r>
              <a:r>
                <a:rPr lang="de-DE" sz="1500" dirty="0">
                  <a:solidFill>
                    <a:schemeClr val="tx2"/>
                  </a:solidFill>
                  <a:latin typeface="Corbel" panose="020B0503020204020204" pitchFamily="34" charset="0"/>
                </a:rPr>
                <a:t> Tel </a:t>
              </a:r>
              <a:r>
                <a:rPr lang="de-DE" sz="1500" dirty="0" smtClean="0">
                  <a:solidFill>
                    <a:schemeClr val="tx2"/>
                  </a:solidFill>
                  <a:latin typeface="Corbel" panose="020B0503020204020204" pitchFamily="34" charset="0"/>
                </a:rPr>
                <a:t>+32 </a:t>
              </a:r>
              <a:r>
                <a:rPr lang="de-DE" sz="1500" dirty="0">
                  <a:solidFill>
                    <a:schemeClr val="tx2"/>
                  </a:solidFill>
                  <a:latin typeface="Corbel" panose="020B0503020204020204" pitchFamily="34" charset="0"/>
                </a:rPr>
                <a:t>(</a:t>
              </a:r>
              <a:r>
                <a:rPr lang="de-DE" sz="1500" dirty="0" smtClean="0">
                  <a:solidFill>
                    <a:schemeClr val="tx2"/>
                  </a:solidFill>
                  <a:latin typeface="Corbel" panose="020B0503020204020204" pitchFamily="34" charset="0"/>
                </a:rPr>
                <a:t>0)2 204 44-12 </a:t>
              </a:r>
              <a:r>
                <a:rPr lang="de-DE" sz="1600" b="1" dirty="0">
                  <a:solidFill>
                    <a:schemeClr val="tx2"/>
                  </a:solidFill>
                  <a:latin typeface="Corbel" panose="020B0503020204020204" pitchFamily="34" charset="0"/>
                </a:rPr>
                <a:t>·</a:t>
              </a:r>
              <a:r>
                <a:rPr lang="de-DE" sz="1500" dirty="0">
                  <a:solidFill>
                    <a:schemeClr val="tx2"/>
                  </a:solidFill>
                  <a:latin typeface="Corbel" panose="020B0503020204020204" pitchFamily="34" charset="0"/>
                </a:rPr>
                <a:t> </a:t>
              </a:r>
              <a:r>
                <a:rPr lang="de-DE" sz="1500" dirty="0" smtClean="0">
                  <a:solidFill>
                    <a:schemeClr val="tx2"/>
                  </a:solidFill>
                  <a:latin typeface="Corbel" panose="020B0503020204020204" pitchFamily="34" charset="0"/>
                </a:rPr>
                <a:t>doerte.fouquet@bbh-online.be </a:t>
              </a:r>
              <a:endParaRPr lang="de-DE" sz="1500" dirty="0">
                <a:solidFill>
                  <a:schemeClr val="tx2"/>
                </a:solidFill>
                <a:latin typeface="Corbel" panose="020B0503020204020204" pitchFamily="34" charset="0"/>
              </a:endParaRPr>
            </a:p>
          </p:txBody>
        </p:sp>
        <p:sp>
          <p:nvSpPr>
            <p:cNvPr id="11" name="Gleichschenkliges Dreieck 10"/>
            <p:cNvSpPr/>
            <p:nvPr/>
          </p:nvSpPr>
          <p:spPr>
            <a:xfrm>
              <a:off x="1152000" y="5124450"/>
              <a:ext cx="576000" cy="349250"/>
            </a:xfrm>
            <a:prstGeom prst="triangle">
              <a:avLst/>
            </a:prstGeom>
            <a:solidFill>
              <a:schemeClr val="accent6"/>
            </a:solidFill>
          </p:spPr>
          <p:txBody>
            <a:bodyPr tIns="324000" anchor="ctr" anchorCtr="0"/>
            <a:lstStyle/>
            <a:p>
              <a:pPr marL="285750" indent="-285750">
                <a:spcBef>
                  <a:spcPts val="600"/>
                </a:spcBef>
                <a:buClr>
                  <a:schemeClr val="accent4"/>
                </a:buClr>
                <a:buSzPct val="75000"/>
                <a:buFont typeface="Marlett" pitchFamily="2" charset="2"/>
                <a:buChar char="4"/>
              </a:pPr>
              <a:endParaRPr lang="de-DE" sz="1600" dirty="0">
                <a:solidFill>
                  <a:schemeClr val="accent4"/>
                </a:solidFill>
                <a:latin typeface="Corbel" panose="020B0503020204020204" pitchFamily="34" charset="0"/>
              </a:endParaRPr>
            </a:p>
          </p:txBody>
        </p:sp>
      </p:grpSp>
      <p:pic>
        <p:nvPicPr>
          <p:cNvPr id="5" name="Bildplatzhalter 4"/>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t="8" b="8"/>
          <a:stretch>
            <a:fillRect/>
          </a:stretch>
        </p:blipFill>
        <p:spPr/>
      </p:pic>
    </p:spTree>
    <p:extLst>
      <p:ext uri="{BB962C8B-B14F-4D97-AF65-F5344CB8AC3E}">
        <p14:creationId xmlns:p14="http://schemas.microsoft.com/office/powerpoint/2010/main" val="2165122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Zäsur</a:t>
            </a:r>
            <a:r>
              <a:rPr lang="en-GB" dirty="0" smtClean="0"/>
              <a:t> </a:t>
            </a:r>
            <a:r>
              <a:rPr lang="en-GB" err="1" smtClean="0"/>
              <a:t>im</a:t>
            </a:r>
            <a:r>
              <a:rPr lang="en-GB" smtClean="0"/>
              <a:t> Energierecht - </a:t>
            </a:r>
            <a:r>
              <a:rPr lang="en-GB" dirty="0" err="1" smtClean="0"/>
              <a:t>nicht</a:t>
            </a:r>
            <a:r>
              <a:rPr lang="en-GB" dirty="0" smtClean="0"/>
              <a:t> </a:t>
            </a:r>
            <a:r>
              <a:rPr lang="en-GB" dirty="0" err="1" smtClean="0"/>
              <a:t>bei</a:t>
            </a:r>
            <a:r>
              <a:rPr lang="en-GB" dirty="0" smtClean="0"/>
              <a:t> EURATOM</a:t>
            </a:r>
            <a:endParaRPr lang="en-GB" dirty="0"/>
          </a:p>
        </p:txBody>
      </p:sp>
      <p:sp>
        <p:nvSpPr>
          <p:cNvPr id="3" name="Inhaltsplatzhalter 2"/>
          <p:cNvSpPr>
            <a:spLocks noGrp="1"/>
          </p:cNvSpPr>
          <p:nvPr>
            <p:ph sz="quarter" idx="10"/>
          </p:nvPr>
        </p:nvSpPr>
        <p:spPr>
          <a:xfrm>
            <a:off x="576262" y="1383030"/>
            <a:ext cx="7992000" cy="4776308"/>
          </a:xfrm>
        </p:spPr>
        <p:txBody>
          <a:bodyPr/>
          <a:lstStyle/>
          <a:p>
            <a:r>
              <a:rPr lang="en-GB" dirty="0" err="1" smtClean="0"/>
              <a:t>Erstes</a:t>
            </a:r>
            <a:r>
              <a:rPr lang="en-GB" dirty="0" smtClean="0"/>
              <a:t> </a:t>
            </a:r>
            <a:r>
              <a:rPr lang="en-GB" dirty="0" err="1" smtClean="0"/>
              <a:t>Binnenmarktpaket</a:t>
            </a:r>
            <a:r>
              <a:rPr lang="en-GB" dirty="0" smtClean="0"/>
              <a:t> Energie </a:t>
            </a:r>
            <a:r>
              <a:rPr lang="en-GB" dirty="0" err="1"/>
              <a:t>M</a:t>
            </a:r>
            <a:r>
              <a:rPr lang="en-GB" dirty="0" err="1" smtClean="0"/>
              <a:t>itte</a:t>
            </a:r>
            <a:r>
              <a:rPr lang="en-GB" dirty="0" smtClean="0"/>
              <a:t> der 80er </a:t>
            </a:r>
            <a:r>
              <a:rPr lang="en-GB" dirty="0" err="1" smtClean="0"/>
              <a:t>Jahre</a:t>
            </a:r>
            <a:r>
              <a:rPr lang="en-GB" dirty="0" smtClean="0"/>
              <a:t>: </a:t>
            </a:r>
            <a:r>
              <a:rPr lang="en-GB" dirty="0" err="1" smtClean="0"/>
              <a:t>Aufbau</a:t>
            </a:r>
            <a:r>
              <a:rPr lang="en-GB" dirty="0" smtClean="0"/>
              <a:t> </a:t>
            </a:r>
            <a:r>
              <a:rPr lang="en-GB" smtClean="0"/>
              <a:t>von nationalem und EU-weitem </a:t>
            </a:r>
            <a:r>
              <a:rPr lang="en-GB" dirty="0" err="1" smtClean="0"/>
              <a:t>Energiebinnenmarkt</a:t>
            </a:r>
            <a:r>
              <a:rPr lang="en-GB" dirty="0" smtClean="0"/>
              <a:t> (</a:t>
            </a:r>
            <a:r>
              <a:rPr lang="en-GB" dirty="0" err="1" smtClean="0"/>
              <a:t>im</a:t>
            </a:r>
            <a:r>
              <a:rPr lang="en-GB" dirty="0" smtClean="0"/>
              <a:t> </a:t>
            </a:r>
            <a:r>
              <a:rPr lang="en-GB" dirty="0" err="1" smtClean="0"/>
              <a:t>Fluss</a:t>
            </a:r>
            <a:r>
              <a:rPr lang="en-GB" dirty="0" smtClean="0"/>
              <a:t>)</a:t>
            </a:r>
          </a:p>
          <a:p>
            <a:r>
              <a:rPr lang="en-GB" dirty="0" err="1" smtClean="0"/>
              <a:t>Einführung</a:t>
            </a:r>
            <a:r>
              <a:rPr lang="en-GB" dirty="0" smtClean="0"/>
              <a:t> der </a:t>
            </a:r>
            <a:r>
              <a:rPr lang="en-GB" dirty="0" err="1" smtClean="0"/>
              <a:t>geteilten</a:t>
            </a:r>
            <a:r>
              <a:rPr lang="en-GB" dirty="0" smtClean="0"/>
              <a:t> </a:t>
            </a:r>
            <a:r>
              <a:rPr lang="en-GB" dirty="0" err="1" smtClean="0"/>
              <a:t>Kompetenz</a:t>
            </a:r>
            <a:r>
              <a:rPr lang="en-GB" dirty="0" smtClean="0"/>
              <a:t> für Energie – s. Art. 194 Abs. 1 AEUV: “</a:t>
            </a:r>
            <a:r>
              <a:rPr lang="de-DE" dirty="0" smtClean="0"/>
              <a:t>(</a:t>
            </a:r>
            <a:r>
              <a:rPr lang="de-DE" dirty="0"/>
              <a:t>1) Die Energiepolitik der Union verfolgt im Geiste der Solidarität zwischen den Mitgliedstaaten im Rahmen der Verwirklichung oder des Funktionierens des Binnenmarkts und unter Berücksichtigung der Notwendigkeit der Erhaltung und Verbesserung der Umwelt folgende </a:t>
            </a:r>
            <a:r>
              <a:rPr lang="de-DE" dirty="0" smtClean="0"/>
              <a:t>Ziele….“</a:t>
            </a:r>
          </a:p>
          <a:p>
            <a:r>
              <a:rPr lang="de-DE" dirty="0" smtClean="0"/>
              <a:t>Keine direkte Auswirkung auf die Zielsetzung und </a:t>
            </a:r>
            <a:r>
              <a:rPr lang="de-DE" smtClean="0"/>
              <a:t>Sonderrolle EURATOM</a:t>
            </a:r>
            <a:endParaRPr lang="en-GB" dirty="0"/>
          </a:p>
        </p:txBody>
      </p:sp>
    </p:spTree>
    <p:extLst>
      <p:ext uri="{BB962C8B-B14F-4D97-AF65-F5344CB8AC3E}">
        <p14:creationId xmlns:p14="http://schemas.microsoft.com/office/powerpoint/2010/main" val="9999092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024953" cy="860066"/>
          </a:xfrm>
        </p:spPr>
        <p:txBody>
          <a:bodyPr/>
          <a:lstStyle/>
          <a:p>
            <a:r>
              <a:rPr lang="en-GB" dirty="0" err="1"/>
              <a:t>W</a:t>
            </a:r>
            <a:r>
              <a:rPr lang="en-GB" dirty="0" err="1" smtClean="0"/>
              <a:t>ichtige</a:t>
            </a:r>
            <a:r>
              <a:rPr lang="en-GB" dirty="0" smtClean="0"/>
              <a:t> </a:t>
            </a:r>
            <a:r>
              <a:rPr lang="en-GB" dirty="0" err="1" smtClean="0"/>
              <a:t>Vertragsänderungen</a:t>
            </a:r>
            <a:r>
              <a:rPr lang="en-GB" dirty="0" smtClean="0"/>
              <a:t> </a:t>
            </a:r>
            <a:r>
              <a:rPr lang="en-GB" dirty="0" err="1" smtClean="0"/>
              <a:t>vor</a:t>
            </a:r>
            <a:r>
              <a:rPr lang="en-GB" dirty="0" smtClean="0"/>
              <a:t> </a:t>
            </a:r>
            <a:r>
              <a:rPr lang="en-GB" err="1" smtClean="0"/>
              <a:t>dem</a:t>
            </a:r>
            <a:r>
              <a:rPr lang="en-GB" smtClean="0"/>
              <a:t> Beitritt</a:t>
            </a:r>
            <a:r>
              <a:rPr lang="en-GB" dirty="0"/>
              <a:t> </a:t>
            </a:r>
            <a:r>
              <a:rPr lang="en-GB" smtClean="0"/>
              <a:t>Österreichs </a:t>
            </a:r>
            <a:r>
              <a:rPr lang="en-GB" dirty="0" err="1" smtClean="0"/>
              <a:t>zur</a:t>
            </a:r>
            <a:r>
              <a:rPr lang="en-GB" dirty="0" smtClean="0"/>
              <a:t> EU</a:t>
            </a:r>
            <a:endParaRPr lang="en-GB" dirty="0"/>
          </a:p>
        </p:txBody>
      </p:sp>
      <p:sp>
        <p:nvSpPr>
          <p:cNvPr id="3" name="Inhaltsplatzhalter 2"/>
          <p:cNvSpPr>
            <a:spLocks noGrp="1"/>
          </p:cNvSpPr>
          <p:nvPr>
            <p:ph sz="quarter" idx="10"/>
          </p:nvPr>
        </p:nvSpPr>
        <p:spPr>
          <a:xfrm>
            <a:off x="297180" y="1230198"/>
            <a:ext cx="8481060" cy="4787738"/>
          </a:xfrm>
        </p:spPr>
        <p:txBody>
          <a:bodyPr/>
          <a:lstStyle/>
          <a:p>
            <a:r>
              <a:rPr lang="en-GB" dirty="0" err="1" smtClean="0"/>
              <a:t>Fusionsvertrag</a:t>
            </a:r>
            <a:r>
              <a:rPr lang="en-GB" dirty="0" smtClean="0"/>
              <a:t> von 1967 – </a:t>
            </a:r>
            <a:r>
              <a:rPr lang="en-GB" dirty="0" err="1" smtClean="0"/>
              <a:t>Einsetzung</a:t>
            </a:r>
            <a:r>
              <a:rPr lang="en-GB" dirty="0" smtClean="0"/>
              <a:t> </a:t>
            </a:r>
            <a:r>
              <a:rPr lang="en-GB" dirty="0" err="1" smtClean="0"/>
              <a:t>eines</a:t>
            </a:r>
            <a:r>
              <a:rPr lang="en-GB" dirty="0" smtClean="0"/>
              <a:t> </a:t>
            </a:r>
            <a:r>
              <a:rPr lang="en-GB" dirty="0" err="1" smtClean="0"/>
              <a:t>gemeinsamen</a:t>
            </a:r>
            <a:r>
              <a:rPr lang="en-GB" dirty="0" smtClean="0"/>
              <a:t> Rates und </a:t>
            </a:r>
            <a:r>
              <a:rPr lang="en-GB" dirty="0" err="1" smtClean="0"/>
              <a:t>einer</a:t>
            </a:r>
            <a:r>
              <a:rPr lang="en-GB" dirty="0" smtClean="0"/>
              <a:t> </a:t>
            </a:r>
            <a:r>
              <a:rPr lang="en-GB" dirty="0" err="1"/>
              <a:t>g</a:t>
            </a:r>
            <a:r>
              <a:rPr lang="en-GB" dirty="0" err="1" smtClean="0"/>
              <a:t>emeinsamen</a:t>
            </a:r>
            <a:r>
              <a:rPr lang="en-GB" smtClean="0"/>
              <a:t> </a:t>
            </a:r>
            <a:r>
              <a:rPr lang="en-GB" dirty="0" smtClean="0"/>
              <a:t>Kommission der </a:t>
            </a:r>
            <a:r>
              <a:rPr lang="en-GB" dirty="0" err="1" smtClean="0"/>
              <a:t>drei</a:t>
            </a:r>
            <a:r>
              <a:rPr lang="en-GB" dirty="0" smtClean="0"/>
              <a:t> </a:t>
            </a:r>
            <a:r>
              <a:rPr lang="en-GB" dirty="0" err="1" smtClean="0"/>
              <a:t>Europäischen</a:t>
            </a:r>
            <a:r>
              <a:rPr lang="en-GB" dirty="0" smtClean="0"/>
              <a:t> </a:t>
            </a:r>
            <a:r>
              <a:rPr lang="en-GB" dirty="0" err="1" smtClean="0"/>
              <a:t>Gemeinschaften</a:t>
            </a:r>
            <a:r>
              <a:rPr lang="en-GB" dirty="0" smtClean="0"/>
              <a:t>; </a:t>
            </a:r>
          </a:p>
          <a:p>
            <a:pPr lvl="1"/>
            <a:r>
              <a:rPr lang="de-DE" dirty="0" smtClean="0"/>
              <a:t>Die </a:t>
            </a:r>
            <a:r>
              <a:rPr lang="de-DE" dirty="0"/>
              <a:t>drei Gemeinschaften blieben </a:t>
            </a:r>
            <a:r>
              <a:rPr lang="de-DE" smtClean="0"/>
              <a:t>rechtlich unabhängig; </a:t>
            </a:r>
            <a:r>
              <a:rPr lang="de-DE" dirty="0" smtClean="0"/>
              <a:t>die bis dato unabhängigen </a:t>
            </a:r>
            <a:r>
              <a:rPr lang="de-DE" dirty="0"/>
              <a:t>Exekutivorgane </a:t>
            </a:r>
            <a:r>
              <a:rPr lang="de-DE" dirty="0" smtClean="0"/>
              <a:t>wurden zusammengeführt - </a:t>
            </a:r>
            <a:r>
              <a:rPr lang="de-DE" dirty="0"/>
              <a:t>wodurch sich die Anzahl der gemeinsamen europäischen Organe auf fünf erhöhte </a:t>
            </a:r>
            <a:r>
              <a:rPr lang="de-DE" dirty="0" smtClean="0"/>
              <a:t>- </a:t>
            </a:r>
            <a:r>
              <a:rPr lang="de-DE"/>
              <a:t>und </a:t>
            </a:r>
            <a:r>
              <a:rPr lang="de-DE" smtClean="0"/>
              <a:t>änderten </a:t>
            </a:r>
            <a:r>
              <a:rPr lang="de-DE" dirty="0"/>
              <a:t>die Verträge der drei Gemeinschaften entsprechend ab.</a:t>
            </a:r>
            <a:endParaRPr lang="en-GB" dirty="0" smtClean="0"/>
          </a:p>
          <a:p>
            <a:r>
              <a:rPr lang="de-DE" dirty="0" smtClean="0"/>
              <a:t>Eine </a:t>
            </a:r>
            <a:r>
              <a:rPr lang="de-DE" dirty="0"/>
              <a:t>erste Erweiterung </a:t>
            </a:r>
            <a:r>
              <a:rPr lang="de-DE" dirty="0" smtClean="0"/>
              <a:t>der EWG , EGKS und </a:t>
            </a:r>
            <a:r>
              <a:rPr lang="de-DE" smtClean="0"/>
              <a:t>EURATOM</a:t>
            </a:r>
            <a:r>
              <a:rPr lang="de-DE" dirty="0" smtClean="0"/>
              <a:t> erfolgte </a:t>
            </a:r>
            <a:r>
              <a:rPr lang="de-DE" dirty="0"/>
              <a:t>1973 mit dem Beitritt Großbritanniens, Irlands und Dänemarks. 1981 kam Griechenland dazu, 1986 Spanien und Portugal. </a:t>
            </a:r>
            <a:endParaRPr lang="de-DE" dirty="0" smtClean="0"/>
          </a:p>
          <a:p>
            <a:r>
              <a:rPr lang="de-DE" dirty="0" smtClean="0"/>
              <a:t>28.2.1986 die Einheitliche Europäische Akte (EEA) </a:t>
            </a:r>
          </a:p>
          <a:p>
            <a:r>
              <a:rPr lang="de-DE" dirty="0" smtClean="0"/>
              <a:t>Die </a:t>
            </a:r>
            <a:r>
              <a:rPr lang="de-DE" dirty="0"/>
              <a:t>Europäische Union wurde 1992 mit dem Vertrag von Maastricht </a:t>
            </a:r>
            <a:r>
              <a:rPr lang="de-DE" dirty="0" smtClean="0"/>
              <a:t>gegründet (in Kraft </a:t>
            </a:r>
            <a:r>
              <a:rPr lang="de-DE" smtClean="0"/>
              <a:t>seit 1.11.1993).</a:t>
            </a:r>
            <a:endParaRPr lang="en-GB" dirty="0"/>
          </a:p>
        </p:txBody>
      </p:sp>
    </p:spTree>
    <p:extLst>
      <p:ext uri="{BB962C8B-B14F-4D97-AF65-F5344CB8AC3E}">
        <p14:creationId xmlns:p14="http://schemas.microsoft.com/office/powerpoint/2010/main" val="24666508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75997" y="248644"/>
            <a:ext cx="5913428" cy="665756"/>
          </a:xfrm>
        </p:spPr>
        <p:txBody>
          <a:bodyPr/>
          <a:lstStyle/>
          <a:p>
            <a:r>
              <a:rPr lang="en-GB" dirty="0" smtClean="0"/>
              <a:t>Agenda</a:t>
            </a:r>
            <a:endParaRPr lang="en-GB" dirty="0"/>
          </a:p>
        </p:txBody>
      </p:sp>
      <p:sp>
        <p:nvSpPr>
          <p:cNvPr id="3" name="Inhaltsplatzhalter 2"/>
          <p:cNvSpPr>
            <a:spLocks noGrp="1"/>
          </p:cNvSpPr>
          <p:nvPr>
            <p:ph sz="quarter" idx="10"/>
          </p:nvPr>
        </p:nvSpPr>
        <p:spPr>
          <a:xfrm>
            <a:off x="579438" y="1058092"/>
            <a:ext cx="7992000" cy="4821802"/>
          </a:xfrm>
        </p:spPr>
        <p:txBody>
          <a:bodyPr/>
          <a:lstStyle/>
          <a:p>
            <a:r>
              <a:rPr lang="de-DE">
                <a:solidFill>
                  <a:schemeClr val="bg1">
                    <a:lumMod val="75000"/>
                  </a:schemeClr>
                </a:solidFill>
              </a:rPr>
              <a:t>EURATOM</a:t>
            </a:r>
            <a:r>
              <a:rPr lang="de-DE" dirty="0">
                <a:solidFill>
                  <a:schemeClr val="bg1">
                    <a:lumMod val="75000"/>
                  </a:schemeClr>
                </a:solidFill>
              </a:rPr>
              <a:t> – Übersicht – Status Quo der Mängel</a:t>
            </a:r>
          </a:p>
          <a:p>
            <a:r>
              <a:rPr lang="de-DE" dirty="0">
                <a:solidFill>
                  <a:schemeClr val="bg1">
                    <a:lumMod val="75000"/>
                  </a:schemeClr>
                </a:solidFill>
              </a:rPr>
              <a:t>Österreichs Kernforderungen</a:t>
            </a:r>
          </a:p>
          <a:p>
            <a:r>
              <a:rPr lang="de-DE" dirty="0">
                <a:solidFill>
                  <a:schemeClr val="bg1">
                    <a:lumMod val="75000"/>
                  </a:schemeClr>
                </a:solidFill>
              </a:rPr>
              <a:t>Neuere Initiativen zur Reform - neben der währenden Anstrengung von Österreich</a:t>
            </a:r>
          </a:p>
          <a:p>
            <a:r>
              <a:rPr lang="de-DE" dirty="0" smtClean="0">
                <a:solidFill>
                  <a:schemeClr val="bg1">
                    <a:lumMod val="75000"/>
                  </a:schemeClr>
                </a:solidFill>
              </a:rPr>
              <a:t>Weichenstellung und Verfahren</a:t>
            </a:r>
          </a:p>
          <a:p>
            <a:r>
              <a:rPr lang="de-DE" dirty="0" smtClean="0">
                <a:solidFill>
                  <a:schemeClr val="bg1">
                    <a:lumMod val="75000"/>
                  </a:schemeClr>
                </a:solidFill>
              </a:rPr>
              <a:t>Brexit </a:t>
            </a:r>
            <a:r>
              <a:rPr lang="de-DE" dirty="0">
                <a:solidFill>
                  <a:schemeClr val="bg1">
                    <a:lumMod val="75000"/>
                  </a:schemeClr>
                </a:solidFill>
              </a:rPr>
              <a:t>zu beachten</a:t>
            </a:r>
          </a:p>
          <a:p>
            <a:r>
              <a:rPr lang="de-DE" dirty="0">
                <a:solidFill>
                  <a:schemeClr val="bg1">
                    <a:lumMod val="75000"/>
                  </a:schemeClr>
                </a:solidFill>
              </a:rPr>
              <a:t>Hintergrund: die Verträge und die Reformen vor dem Beitritt Österreichs</a:t>
            </a:r>
          </a:p>
          <a:p>
            <a:r>
              <a:rPr lang="de-DE" dirty="0"/>
              <a:t>Die Verträge und Reformvorhaben nach dem Beitritt Österreichs </a:t>
            </a:r>
            <a:endParaRPr lang="de-DE" dirty="0" smtClean="0"/>
          </a:p>
          <a:p>
            <a:r>
              <a:rPr lang="de-DE" dirty="0" smtClean="0">
                <a:solidFill>
                  <a:schemeClr val="bg1">
                    <a:lumMod val="75000"/>
                  </a:schemeClr>
                </a:solidFill>
              </a:rPr>
              <a:t>Übersicht </a:t>
            </a:r>
            <a:r>
              <a:rPr lang="de-DE" dirty="0">
                <a:solidFill>
                  <a:schemeClr val="bg1">
                    <a:lumMod val="75000"/>
                  </a:schemeClr>
                </a:solidFill>
              </a:rPr>
              <a:t>über eine neue Redaktion des </a:t>
            </a:r>
            <a:r>
              <a:rPr lang="de-DE">
                <a:solidFill>
                  <a:schemeClr val="bg1">
                    <a:lumMod val="75000"/>
                  </a:schemeClr>
                </a:solidFill>
              </a:rPr>
              <a:t>EURATOM</a:t>
            </a:r>
            <a:endParaRPr lang="de-DE" dirty="0">
              <a:solidFill>
                <a:schemeClr val="bg1">
                  <a:lumMod val="75000"/>
                </a:schemeClr>
              </a:solidFill>
            </a:endParaRP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1007195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Österreich  </a:t>
            </a:r>
            <a:r>
              <a:rPr lang="en-GB" dirty="0" err="1" smtClean="0"/>
              <a:t>als</a:t>
            </a:r>
            <a:r>
              <a:rPr lang="en-GB" dirty="0" smtClean="0"/>
              <a:t> EU Partner und </a:t>
            </a:r>
            <a:r>
              <a:rPr lang="en-GB" dirty="0" err="1" smtClean="0"/>
              <a:t>Vertragskonventionen</a:t>
            </a:r>
            <a:endParaRPr lang="en-GB" dirty="0"/>
          </a:p>
        </p:txBody>
      </p:sp>
      <p:sp>
        <p:nvSpPr>
          <p:cNvPr id="3" name="Inhaltsplatzhalter 2"/>
          <p:cNvSpPr>
            <a:spLocks noGrp="1"/>
          </p:cNvSpPr>
          <p:nvPr>
            <p:ph sz="quarter" idx="10"/>
          </p:nvPr>
        </p:nvSpPr>
        <p:spPr>
          <a:xfrm>
            <a:off x="576262" y="1360170"/>
            <a:ext cx="7992000" cy="4799168"/>
          </a:xfrm>
        </p:spPr>
        <p:txBody>
          <a:bodyPr/>
          <a:lstStyle/>
          <a:p>
            <a:r>
              <a:rPr lang="en-GB" dirty="0" smtClean="0"/>
              <a:t>Österreich </a:t>
            </a:r>
            <a:r>
              <a:rPr lang="en-GB" dirty="0" err="1" smtClean="0"/>
              <a:t>konnte</a:t>
            </a:r>
            <a:r>
              <a:rPr lang="en-GB" dirty="0" smtClean="0"/>
              <a:t> 1995 der </a:t>
            </a:r>
            <a:r>
              <a:rPr lang="en-GB" smtClean="0"/>
              <a:t>EU beitreten, </a:t>
            </a:r>
            <a:r>
              <a:rPr lang="en-GB" dirty="0" err="1" smtClean="0"/>
              <a:t>nach</a:t>
            </a:r>
            <a:r>
              <a:rPr lang="en-GB" dirty="0" smtClean="0"/>
              <a:t> </a:t>
            </a:r>
            <a:r>
              <a:rPr lang="en-GB" dirty="0" err="1" smtClean="0"/>
              <a:t>dem</a:t>
            </a:r>
            <a:r>
              <a:rPr lang="en-GB" dirty="0" smtClean="0"/>
              <a:t> </a:t>
            </a:r>
            <a:r>
              <a:rPr lang="en-GB" dirty="0" err="1" smtClean="0"/>
              <a:t>Ende</a:t>
            </a:r>
            <a:r>
              <a:rPr lang="en-GB" dirty="0" smtClean="0"/>
              <a:t> der </a:t>
            </a:r>
            <a:r>
              <a:rPr lang="en-GB" dirty="0" err="1" smtClean="0"/>
              <a:t>Sowjetunion</a:t>
            </a:r>
            <a:r>
              <a:rPr lang="en-GB" dirty="0" smtClean="0"/>
              <a:t>, der </a:t>
            </a:r>
            <a:r>
              <a:rPr lang="en-GB" dirty="0" err="1" smtClean="0"/>
              <a:t>Notwendigkeit</a:t>
            </a:r>
            <a:r>
              <a:rPr lang="en-GB" dirty="0" smtClean="0"/>
              <a:t> der </a:t>
            </a:r>
            <a:r>
              <a:rPr lang="en-GB" err="1" smtClean="0"/>
              <a:t>immerwährenden</a:t>
            </a:r>
            <a:r>
              <a:rPr lang="en-GB" smtClean="0"/>
              <a:t> Neutralität </a:t>
            </a:r>
            <a:r>
              <a:rPr lang="en-GB" dirty="0" smtClean="0"/>
              <a:t>und der “aide-memoire”….</a:t>
            </a:r>
          </a:p>
          <a:p>
            <a:r>
              <a:rPr lang="en-GB" dirty="0" smtClean="0"/>
              <a:t>War </a:t>
            </a:r>
            <a:r>
              <a:rPr lang="en-GB" dirty="0" err="1" smtClean="0"/>
              <a:t>seitdem</a:t>
            </a:r>
            <a:r>
              <a:rPr lang="en-GB" dirty="0" smtClean="0"/>
              <a:t> und </a:t>
            </a:r>
            <a:r>
              <a:rPr lang="en-GB" u="sng" dirty="0" err="1" smtClean="0"/>
              <a:t>bereits</a:t>
            </a:r>
            <a:r>
              <a:rPr lang="en-GB" u="sng" dirty="0" smtClean="0"/>
              <a:t> </a:t>
            </a:r>
            <a:r>
              <a:rPr lang="en-GB" u="sng" dirty="0" err="1" smtClean="0"/>
              <a:t>während</a:t>
            </a:r>
            <a:r>
              <a:rPr lang="en-GB" u="sng" dirty="0" smtClean="0"/>
              <a:t> seiner </a:t>
            </a:r>
            <a:r>
              <a:rPr lang="en-GB" u="sng" dirty="0" err="1" smtClean="0"/>
              <a:t>Beitrittsverhandlungen</a:t>
            </a:r>
            <a:r>
              <a:rPr lang="en-GB" dirty="0" smtClean="0"/>
              <a:t> </a:t>
            </a:r>
            <a:r>
              <a:rPr lang="en-GB" dirty="0" err="1" smtClean="0"/>
              <a:t>aktiv</a:t>
            </a:r>
            <a:r>
              <a:rPr lang="en-GB" dirty="0" smtClean="0"/>
              <a:t> und </a:t>
            </a:r>
            <a:r>
              <a:rPr lang="en-GB" smtClean="0"/>
              <a:t>auf EURATOM-Fragen und -Reform </a:t>
            </a:r>
            <a:r>
              <a:rPr lang="en-GB" dirty="0" err="1" smtClean="0"/>
              <a:t>bedacht</a:t>
            </a:r>
            <a:r>
              <a:rPr lang="en-GB" smtClean="0"/>
              <a:t>, bspw. </a:t>
            </a:r>
            <a:r>
              <a:rPr lang="en-GB" dirty="0" err="1" smtClean="0"/>
              <a:t>bei</a:t>
            </a:r>
            <a:r>
              <a:rPr lang="en-GB" dirty="0" smtClean="0"/>
              <a:t> den </a:t>
            </a:r>
            <a:r>
              <a:rPr lang="en-GB" dirty="0" err="1" smtClean="0"/>
              <a:t>Beratungen</a:t>
            </a:r>
            <a:r>
              <a:rPr lang="en-GB" dirty="0" smtClean="0"/>
              <a:t> um</a:t>
            </a:r>
          </a:p>
          <a:p>
            <a:r>
              <a:rPr lang="en-GB" dirty="0" err="1" smtClean="0"/>
              <a:t>Vertrag</a:t>
            </a:r>
            <a:r>
              <a:rPr lang="en-GB" dirty="0" smtClean="0"/>
              <a:t> von Amsterdam 1997, </a:t>
            </a:r>
            <a:r>
              <a:rPr lang="en-GB" dirty="0" err="1" smtClean="0"/>
              <a:t>Vertrag</a:t>
            </a:r>
            <a:r>
              <a:rPr lang="en-GB" dirty="0" smtClean="0"/>
              <a:t> von </a:t>
            </a:r>
            <a:r>
              <a:rPr lang="en-GB" dirty="0" err="1" smtClean="0"/>
              <a:t>Nizza</a:t>
            </a:r>
            <a:r>
              <a:rPr lang="en-GB" dirty="0" smtClean="0"/>
              <a:t> 2001 und </a:t>
            </a:r>
            <a:r>
              <a:rPr lang="en-GB" dirty="0" err="1" smtClean="0"/>
              <a:t>dem</a:t>
            </a:r>
            <a:r>
              <a:rPr lang="en-GB" dirty="0" smtClean="0"/>
              <a:t> </a:t>
            </a:r>
            <a:r>
              <a:rPr lang="en-GB" dirty="0" err="1" smtClean="0"/>
              <a:t>Vertrag</a:t>
            </a:r>
            <a:r>
              <a:rPr lang="en-GB" dirty="0" smtClean="0"/>
              <a:t> </a:t>
            </a:r>
            <a:r>
              <a:rPr lang="en-GB" smtClean="0"/>
              <a:t>von Lissabon </a:t>
            </a:r>
            <a:r>
              <a:rPr lang="en-GB" dirty="0" smtClean="0"/>
              <a:t>2009, der </a:t>
            </a:r>
            <a:r>
              <a:rPr lang="en-GB" dirty="0" err="1" smtClean="0"/>
              <a:t>endgültig</a:t>
            </a:r>
            <a:r>
              <a:rPr lang="en-GB" dirty="0" smtClean="0"/>
              <a:t> die </a:t>
            </a:r>
            <a:r>
              <a:rPr lang="en-GB" dirty="0" err="1" smtClean="0"/>
              <a:t>Europäische</a:t>
            </a:r>
            <a:r>
              <a:rPr lang="en-GB" dirty="0" smtClean="0"/>
              <a:t> </a:t>
            </a:r>
            <a:r>
              <a:rPr lang="en-GB" dirty="0" err="1" smtClean="0"/>
              <a:t>Gemeinschaft</a:t>
            </a:r>
            <a:r>
              <a:rPr lang="en-GB" dirty="0" smtClean="0"/>
              <a:t> </a:t>
            </a:r>
            <a:r>
              <a:rPr lang="en-GB" dirty="0" err="1" smtClean="0"/>
              <a:t>auflöste</a:t>
            </a:r>
            <a:r>
              <a:rPr lang="en-GB" dirty="0" smtClean="0"/>
              <a:t> und den </a:t>
            </a:r>
            <a:r>
              <a:rPr lang="en-GB" dirty="0" err="1" smtClean="0"/>
              <a:t>Europäsichen</a:t>
            </a:r>
            <a:r>
              <a:rPr lang="en-GB" dirty="0" smtClean="0"/>
              <a:t> </a:t>
            </a:r>
            <a:r>
              <a:rPr lang="en-GB" dirty="0" err="1" smtClean="0"/>
              <a:t>Unionsvertrag</a:t>
            </a:r>
            <a:r>
              <a:rPr lang="en-GB" dirty="0" smtClean="0"/>
              <a:t> </a:t>
            </a:r>
            <a:r>
              <a:rPr lang="en-GB" dirty="0" err="1" smtClean="0"/>
              <a:t>schuf</a:t>
            </a:r>
            <a:r>
              <a:rPr lang="en-GB" dirty="0" smtClean="0"/>
              <a:t>, </a:t>
            </a:r>
          </a:p>
          <a:p>
            <a:r>
              <a:rPr lang="en-GB" err="1" smtClean="0"/>
              <a:t>aber</a:t>
            </a:r>
            <a:r>
              <a:rPr lang="en-GB" smtClean="0"/>
              <a:t>: EURATOM </a:t>
            </a:r>
            <a:r>
              <a:rPr lang="en-GB" dirty="0" err="1" smtClean="0"/>
              <a:t>blieb</a:t>
            </a:r>
            <a:r>
              <a:rPr lang="en-GB" dirty="0" smtClean="0"/>
              <a:t> </a:t>
            </a:r>
            <a:r>
              <a:rPr lang="en-GB" dirty="0" err="1" smtClean="0"/>
              <a:t>alleinstehend</a:t>
            </a:r>
            <a:r>
              <a:rPr lang="en-GB" dirty="0" smtClean="0"/>
              <a:t> und </a:t>
            </a:r>
            <a:r>
              <a:rPr lang="en-GB" dirty="0" err="1" smtClean="0"/>
              <a:t>weitgehend</a:t>
            </a:r>
            <a:r>
              <a:rPr lang="en-GB" dirty="0" smtClean="0"/>
              <a:t> “</a:t>
            </a:r>
            <a:r>
              <a:rPr lang="en-GB" dirty="0" err="1" smtClean="0"/>
              <a:t>unberührt</a:t>
            </a:r>
            <a:r>
              <a:rPr lang="en-GB" dirty="0" smtClean="0"/>
              <a:t>”</a:t>
            </a:r>
            <a:endParaRPr lang="en-GB" dirty="0"/>
          </a:p>
        </p:txBody>
      </p:sp>
    </p:spTree>
    <p:extLst>
      <p:ext uri="{BB962C8B-B14F-4D97-AF65-F5344CB8AC3E}">
        <p14:creationId xmlns:p14="http://schemas.microsoft.com/office/powerpoint/2010/main" val="13937192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299273" cy="954792"/>
          </a:xfrm>
        </p:spPr>
        <p:txBody>
          <a:bodyPr/>
          <a:lstStyle/>
          <a:p>
            <a:r>
              <a:rPr lang="en-GB" smtClean="0"/>
              <a:t>Österreich, </a:t>
            </a:r>
            <a:r>
              <a:rPr lang="en-GB" dirty="0" smtClean="0"/>
              <a:t>Finland und </a:t>
            </a:r>
            <a:r>
              <a:rPr lang="en-GB" dirty="0" err="1" smtClean="0"/>
              <a:t>Schweden</a:t>
            </a:r>
            <a:r>
              <a:rPr lang="en-GB" dirty="0" smtClean="0"/>
              <a:t> (und </a:t>
            </a:r>
            <a:r>
              <a:rPr lang="en-GB" dirty="0" err="1" smtClean="0"/>
              <a:t>Norwegen</a:t>
            </a:r>
            <a:r>
              <a:rPr lang="en-GB" dirty="0" smtClean="0"/>
              <a:t>) – und EURATOM </a:t>
            </a:r>
            <a:r>
              <a:rPr lang="en-GB" dirty="0" err="1" smtClean="0"/>
              <a:t>im</a:t>
            </a:r>
            <a:r>
              <a:rPr lang="en-GB" dirty="0" smtClean="0"/>
              <a:t> </a:t>
            </a:r>
            <a:r>
              <a:rPr lang="en-GB" dirty="0" err="1" smtClean="0"/>
              <a:t>Beitrittsvertrag</a:t>
            </a:r>
            <a:r>
              <a:rPr lang="en-GB" dirty="0" smtClean="0"/>
              <a:t> </a:t>
            </a:r>
            <a:endParaRPr lang="en-GB" dirty="0"/>
          </a:p>
        </p:txBody>
      </p:sp>
      <p:sp>
        <p:nvSpPr>
          <p:cNvPr id="3" name="Inhaltsplatzhalter 2"/>
          <p:cNvSpPr>
            <a:spLocks noGrp="1"/>
          </p:cNvSpPr>
          <p:nvPr>
            <p:ph sz="quarter" idx="10"/>
          </p:nvPr>
        </p:nvSpPr>
        <p:spPr/>
        <p:txBody>
          <a:bodyPr/>
          <a:lstStyle/>
          <a:p>
            <a:r>
              <a:rPr lang="en-GB" dirty="0" err="1"/>
              <a:t>Artikel</a:t>
            </a:r>
            <a:r>
              <a:rPr lang="en-GB" dirty="0"/>
              <a:t> </a:t>
            </a:r>
            <a:r>
              <a:rPr lang="en-GB" dirty="0" smtClean="0"/>
              <a:t>173 </a:t>
            </a:r>
            <a:r>
              <a:rPr lang="en-GB" dirty="0" err="1" smtClean="0"/>
              <a:t>Beitrittsvertrag</a:t>
            </a:r>
            <a:r>
              <a:rPr lang="en-GB" dirty="0" smtClean="0"/>
              <a:t>:</a:t>
            </a:r>
            <a:endParaRPr lang="en-GB" dirty="0"/>
          </a:p>
          <a:p>
            <a:r>
              <a:rPr lang="de-DE" dirty="0"/>
              <a:t>Die neuen Mitgliedstaaten teilen der </a:t>
            </a:r>
            <a:r>
              <a:rPr lang="de-DE" dirty="0" smtClean="0"/>
              <a:t>Kommission nach </a:t>
            </a:r>
            <a:r>
              <a:rPr lang="de-DE" dirty="0"/>
              <a:t>Artikel 33 des Euratom-Vertrags </a:t>
            </a:r>
            <a:r>
              <a:rPr lang="de-DE" dirty="0" smtClean="0"/>
              <a:t>binnen drei </a:t>
            </a:r>
            <a:r>
              <a:rPr lang="de-DE" dirty="0"/>
              <a:t>Monaten nach dem Beitritt die Rechts- </a:t>
            </a:r>
            <a:r>
              <a:rPr lang="de-DE" dirty="0" smtClean="0"/>
              <a:t>und Verwaltungsvorschriften </a:t>
            </a:r>
            <a:r>
              <a:rPr lang="de-DE" dirty="0"/>
              <a:t>mit, die im </a:t>
            </a:r>
            <a:r>
              <a:rPr lang="de-DE" dirty="0" smtClean="0"/>
              <a:t>Hoheitsgebiet dieser </a:t>
            </a:r>
            <a:r>
              <a:rPr lang="de-DE" dirty="0"/>
              <a:t>Staaten den Gesundheitsschutz der </a:t>
            </a:r>
            <a:r>
              <a:rPr lang="de-DE" dirty="0" smtClean="0"/>
              <a:t>Arbeitnehmer und </a:t>
            </a:r>
            <a:r>
              <a:rPr lang="de-DE" dirty="0"/>
              <a:t>der Bevölkerung gegen die </a:t>
            </a:r>
            <a:r>
              <a:rPr lang="de-DE" dirty="0" smtClean="0"/>
              <a:t>Gefahren </a:t>
            </a:r>
            <a:r>
              <a:rPr lang="en-GB" dirty="0" err="1" smtClean="0"/>
              <a:t>ionisierender</a:t>
            </a:r>
            <a:r>
              <a:rPr lang="en-GB" dirty="0" smtClean="0"/>
              <a:t> </a:t>
            </a:r>
            <a:r>
              <a:rPr lang="en-GB" dirty="0" err="1"/>
              <a:t>Strahlungen</a:t>
            </a:r>
            <a:r>
              <a:rPr lang="en-GB" dirty="0"/>
              <a:t> </a:t>
            </a:r>
            <a:r>
              <a:rPr lang="en-GB" dirty="0" err="1"/>
              <a:t>sicherstellen</a:t>
            </a:r>
            <a:r>
              <a:rPr lang="en-GB" dirty="0"/>
              <a:t> </a:t>
            </a:r>
            <a:r>
              <a:rPr lang="en-GB" dirty="0" err="1"/>
              <a:t>sollen</a:t>
            </a:r>
            <a:r>
              <a:rPr lang="en-GB" dirty="0" smtClean="0"/>
              <a:t>.</a:t>
            </a:r>
          </a:p>
          <a:p>
            <a:r>
              <a:rPr lang="en-GB" dirty="0" err="1" smtClean="0"/>
              <a:t>Anhang</a:t>
            </a:r>
            <a:r>
              <a:rPr lang="en-GB" dirty="0" smtClean="0"/>
              <a:t> XV,</a:t>
            </a:r>
            <a:r>
              <a:rPr lang="de-DE" dirty="0"/>
              <a:t> </a:t>
            </a:r>
            <a:r>
              <a:rPr lang="de-DE" dirty="0" smtClean="0"/>
              <a:t>Liste </a:t>
            </a:r>
            <a:r>
              <a:rPr lang="de-DE" dirty="0"/>
              <a:t>nach Artikel 151 der </a:t>
            </a:r>
            <a:r>
              <a:rPr lang="de-DE" dirty="0" smtClean="0"/>
              <a:t>Beitrittsakte</a:t>
            </a:r>
            <a:r>
              <a:rPr lang="de-DE" smtClean="0"/>
              <a:t>, z.B. </a:t>
            </a:r>
            <a:r>
              <a:rPr lang="de-DE" dirty="0" smtClean="0"/>
              <a:t>Übernahme der EURATOM-Richtlinien und </a:t>
            </a:r>
            <a:r>
              <a:rPr lang="de-DE" dirty="0" err="1" smtClean="0"/>
              <a:t>VOen</a:t>
            </a:r>
            <a:r>
              <a:rPr lang="de-DE" dirty="0" smtClean="0"/>
              <a:t> </a:t>
            </a:r>
            <a:r>
              <a:rPr lang="de-DE" smtClean="0"/>
              <a:t>in Kapitel VI </a:t>
            </a:r>
            <a:r>
              <a:rPr lang="de-DE" dirty="0" smtClean="0"/>
              <a:t>im Umweltkapitel der Beitrittsakte mit Österreich </a:t>
            </a:r>
            <a:r>
              <a:rPr lang="de-DE" dirty="0"/>
              <a:t>S</a:t>
            </a:r>
            <a:r>
              <a:rPr lang="de-DE" dirty="0" smtClean="0"/>
              <a:t>chweden und Finnland </a:t>
            </a:r>
            <a:endParaRPr lang="en-GB" dirty="0"/>
          </a:p>
        </p:txBody>
      </p:sp>
    </p:spTree>
    <p:extLst>
      <p:ext uri="{BB962C8B-B14F-4D97-AF65-F5344CB8AC3E}">
        <p14:creationId xmlns:p14="http://schemas.microsoft.com/office/powerpoint/2010/main" val="2840129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242123" cy="954792"/>
          </a:xfrm>
        </p:spPr>
        <p:txBody>
          <a:bodyPr/>
          <a:lstStyle/>
          <a:p>
            <a:r>
              <a:rPr lang="de-DE" dirty="0"/>
              <a:t>4. </a:t>
            </a: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a:t/>
            </a:r>
            <a:br>
              <a:rPr lang="de-DE" dirty="0"/>
            </a:br>
            <a:r>
              <a:rPr lang="de-DE" dirty="0"/>
              <a:t>Gemeinsame Erklärung zur Anwendung des</a:t>
            </a:r>
            <a:br>
              <a:rPr lang="de-DE" dirty="0"/>
            </a:br>
            <a:r>
              <a:rPr lang="de-DE" dirty="0" smtClean="0"/>
              <a:t>Euratom-Vertrags (Beitrittsakte)</a:t>
            </a:r>
            <a:endParaRPr lang="en-GB" dirty="0"/>
          </a:p>
        </p:txBody>
      </p:sp>
      <p:sp>
        <p:nvSpPr>
          <p:cNvPr id="3" name="Inhaltsplatzhalter 2"/>
          <p:cNvSpPr>
            <a:spLocks noGrp="1"/>
          </p:cNvSpPr>
          <p:nvPr>
            <p:ph sz="quarter" idx="10"/>
          </p:nvPr>
        </p:nvSpPr>
        <p:spPr/>
        <p:txBody>
          <a:bodyPr/>
          <a:lstStyle/>
          <a:p>
            <a:r>
              <a:rPr lang="de-DE" dirty="0" smtClean="0"/>
              <a:t>„Unter </a:t>
            </a:r>
            <a:r>
              <a:rPr lang="de-DE" dirty="0"/>
              <a:t>Verweis darauf</a:t>
            </a:r>
            <a:r>
              <a:rPr lang="de-DE"/>
              <a:t>, </a:t>
            </a:r>
            <a:r>
              <a:rPr lang="de-DE" smtClean="0"/>
              <a:t>daß </a:t>
            </a:r>
            <a:r>
              <a:rPr lang="de-DE" dirty="0" smtClean="0"/>
              <a:t>die in der Europäische Union </a:t>
            </a:r>
            <a:r>
              <a:rPr lang="de-DE" dirty="0"/>
              <a:t>begründenden Verträge unbeschadet </a:t>
            </a:r>
            <a:r>
              <a:rPr lang="de-DE" dirty="0" smtClean="0"/>
              <a:t>der Regeln </a:t>
            </a:r>
            <a:r>
              <a:rPr lang="de-DE" dirty="0"/>
              <a:t>für den Binnenmarkt ohne </a:t>
            </a:r>
            <a:r>
              <a:rPr lang="de-DE" dirty="0" smtClean="0"/>
              <a:t>Diskriminierung für </a:t>
            </a:r>
            <a:r>
              <a:rPr lang="de-DE" dirty="0"/>
              <a:t>alle Mitgliedstaaten gelten, erkennen </a:t>
            </a:r>
            <a:r>
              <a:rPr lang="de-DE" dirty="0" smtClean="0"/>
              <a:t>die Vertragsparteien </a:t>
            </a:r>
            <a:r>
              <a:rPr lang="de-DE" dirty="0"/>
              <a:t>an, </a:t>
            </a:r>
            <a:r>
              <a:rPr lang="de-DE" dirty="0" err="1"/>
              <a:t>daß</a:t>
            </a:r>
            <a:r>
              <a:rPr lang="de-DE" dirty="0"/>
              <a:t> die Mitgliedstaaten </a:t>
            </a:r>
            <a:r>
              <a:rPr lang="de-DE" dirty="0" smtClean="0"/>
              <a:t>als Vertragsparteien </a:t>
            </a:r>
            <a:r>
              <a:rPr lang="de-DE" dirty="0"/>
              <a:t>des Vertrags zur Gründung </a:t>
            </a:r>
            <a:r>
              <a:rPr lang="de-DE" dirty="0" smtClean="0"/>
              <a:t>der Europäischen </a:t>
            </a:r>
            <a:r>
              <a:rPr lang="de-DE" dirty="0"/>
              <a:t>Atomgemeinschaft die </a:t>
            </a:r>
            <a:r>
              <a:rPr lang="de-DE" dirty="0" smtClean="0"/>
              <a:t>Entscheidung über </a:t>
            </a:r>
            <a:r>
              <a:rPr lang="de-DE" dirty="0"/>
              <a:t>die Erzeugung von Kernenergie </a:t>
            </a:r>
            <a:r>
              <a:rPr lang="de-DE" dirty="0" smtClean="0"/>
              <a:t>entsprechend ihren </a:t>
            </a:r>
            <a:r>
              <a:rPr lang="de-DE" dirty="0"/>
              <a:t>eigenen politischen Ausrichtungen treffen.</a:t>
            </a:r>
          </a:p>
          <a:p>
            <a:r>
              <a:rPr lang="de-DE" dirty="0"/>
              <a:t>Was die Entsorgung beim </a:t>
            </a:r>
            <a:r>
              <a:rPr lang="de-DE" dirty="0" smtClean="0"/>
              <a:t>Kernbrennstoffkreislauf betrifft</a:t>
            </a:r>
            <a:r>
              <a:rPr lang="de-DE" dirty="0"/>
              <a:t>, so ist jeder Mitgliedstaat für </a:t>
            </a:r>
            <a:r>
              <a:rPr lang="de-DE" dirty="0" smtClean="0"/>
              <a:t>die Festlegung </a:t>
            </a:r>
            <a:r>
              <a:rPr lang="de-DE" dirty="0"/>
              <a:t>seiner eigenen Politik </a:t>
            </a:r>
            <a:r>
              <a:rPr lang="de-DE"/>
              <a:t>verantwortlich</a:t>
            </a:r>
            <a:r>
              <a:rPr lang="de-DE" smtClean="0"/>
              <a:t>.</a:t>
            </a:r>
            <a:endParaRPr lang="en-GB" dirty="0"/>
          </a:p>
        </p:txBody>
      </p:sp>
    </p:spTree>
    <p:extLst>
      <p:ext uri="{BB962C8B-B14F-4D97-AF65-F5344CB8AC3E}">
        <p14:creationId xmlns:p14="http://schemas.microsoft.com/office/powerpoint/2010/main" val="2995171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Sunset Clause</a:t>
            </a:r>
            <a:endParaRPr lang="en-GB" dirty="0"/>
          </a:p>
        </p:txBody>
      </p:sp>
      <p:sp>
        <p:nvSpPr>
          <p:cNvPr id="3" name="Inhaltsplatzhalter 2"/>
          <p:cNvSpPr>
            <a:spLocks noGrp="1"/>
          </p:cNvSpPr>
          <p:nvPr>
            <p:ph sz="quarter" idx="10"/>
          </p:nvPr>
        </p:nvSpPr>
        <p:spPr/>
        <p:txBody>
          <a:bodyPr/>
          <a:lstStyle/>
          <a:p>
            <a:r>
              <a:rPr lang="en-GB" dirty="0" err="1" smtClean="0"/>
              <a:t>Vorgeschlagen</a:t>
            </a:r>
            <a:r>
              <a:rPr lang="en-GB" dirty="0" smtClean="0"/>
              <a:t> 2002 </a:t>
            </a:r>
            <a:r>
              <a:rPr lang="en-GB" err="1" smtClean="0"/>
              <a:t>bei</a:t>
            </a:r>
            <a:r>
              <a:rPr lang="en-GB" smtClean="0"/>
              <a:t> EP: </a:t>
            </a:r>
            <a:r>
              <a:rPr lang="en-GB" dirty="0" err="1" smtClean="0"/>
              <a:t>Auslaufen</a:t>
            </a:r>
            <a:r>
              <a:rPr lang="en-GB" dirty="0" smtClean="0"/>
              <a:t> </a:t>
            </a:r>
            <a:r>
              <a:rPr lang="en-GB" dirty="0" err="1" smtClean="0"/>
              <a:t>nach</a:t>
            </a:r>
            <a:r>
              <a:rPr lang="en-GB" dirty="0" smtClean="0"/>
              <a:t> 50 </a:t>
            </a:r>
            <a:r>
              <a:rPr lang="en-GB" dirty="0" err="1" smtClean="0"/>
              <a:t>Jahren</a:t>
            </a:r>
            <a:r>
              <a:rPr lang="en-GB" dirty="0" smtClean="0"/>
              <a:t> (</a:t>
            </a:r>
            <a:r>
              <a:rPr lang="en-GB" dirty="0" err="1" smtClean="0"/>
              <a:t>wäre</a:t>
            </a:r>
            <a:r>
              <a:rPr lang="en-GB" dirty="0" smtClean="0"/>
              <a:t> </a:t>
            </a:r>
            <a:r>
              <a:rPr lang="en-GB" dirty="0" err="1" smtClean="0"/>
              <a:t>dann</a:t>
            </a:r>
            <a:r>
              <a:rPr lang="en-GB" dirty="0" smtClean="0"/>
              <a:t> 2007) </a:t>
            </a:r>
            <a:r>
              <a:rPr lang="en-GB" dirty="0" err="1" smtClean="0"/>
              <a:t>gewesen</a:t>
            </a:r>
            <a:r>
              <a:rPr lang="en-GB" dirty="0" smtClean="0"/>
              <a:t>,</a:t>
            </a:r>
          </a:p>
          <a:p>
            <a:r>
              <a:rPr lang="en-GB" dirty="0" err="1" smtClean="0"/>
              <a:t>Unterstützt</a:t>
            </a:r>
            <a:r>
              <a:rPr lang="en-GB" dirty="0" smtClean="0"/>
              <a:t> von Österreich und </a:t>
            </a:r>
            <a:r>
              <a:rPr lang="en-GB" dirty="0" err="1" smtClean="0"/>
              <a:t>Irland</a:t>
            </a:r>
            <a:r>
              <a:rPr lang="en-GB" dirty="0" smtClean="0"/>
              <a:t> insbesondere </a:t>
            </a:r>
          </a:p>
          <a:p>
            <a:r>
              <a:rPr lang="en-GB" dirty="0" err="1" smtClean="0"/>
              <a:t>Konventmitglied</a:t>
            </a:r>
            <a:r>
              <a:rPr lang="en-GB" dirty="0" smtClean="0"/>
              <a:t> Klaus </a:t>
            </a:r>
            <a:r>
              <a:rPr lang="en-GB" dirty="0" err="1" smtClean="0"/>
              <a:t>Hansch</a:t>
            </a:r>
            <a:r>
              <a:rPr lang="en-GB" dirty="0" smtClean="0"/>
              <a:t> – </a:t>
            </a:r>
            <a:r>
              <a:rPr lang="en-GB" dirty="0" err="1" smtClean="0"/>
              <a:t>Reihe</a:t>
            </a:r>
            <a:r>
              <a:rPr lang="en-GB" dirty="0" smtClean="0"/>
              <a:t> von </a:t>
            </a:r>
            <a:r>
              <a:rPr lang="en-GB" dirty="0" err="1" smtClean="0"/>
              <a:t>Optionen</a:t>
            </a:r>
            <a:r>
              <a:rPr lang="en-GB" dirty="0" smtClean="0"/>
              <a:t> </a:t>
            </a:r>
            <a:r>
              <a:rPr lang="en-GB" dirty="0" err="1" smtClean="0"/>
              <a:t>vorgeschlagen</a:t>
            </a:r>
            <a:r>
              <a:rPr lang="en-GB" dirty="0" smtClean="0"/>
              <a:t>, </a:t>
            </a:r>
            <a:r>
              <a:rPr lang="en-GB" dirty="0" err="1" smtClean="0"/>
              <a:t>Ergänzungen</a:t>
            </a:r>
            <a:r>
              <a:rPr lang="en-GB" dirty="0" smtClean="0"/>
              <a:t> </a:t>
            </a:r>
            <a:r>
              <a:rPr lang="en-GB" dirty="0" err="1" smtClean="0"/>
              <a:t>zu</a:t>
            </a:r>
            <a:r>
              <a:rPr lang="en-GB" dirty="0" smtClean="0"/>
              <a:t> EURATOM und </a:t>
            </a:r>
            <a:r>
              <a:rPr lang="en-GB" dirty="0" err="1" smtClean="0"/>
              <a:t>Auflösung</a:t>
            </a:r>
            <a:r>
              <a:rPr lang="en-GB" dirty="0" smtClean="0"/>
              <a:t> des </a:t>
            </a:r>
            <a:r>
              <a:rPr lang="en-GB" smtClean="0"/>
              <a:t>EURATOM Vertrages, </a:t>
            </a:r>
            <a:r>
              <a:rPr lang="en-GB" dirty="0" err="1" smtClean="0"/>
              <a:t>Konversion</a:t>
            </a:r>
            <a:r>
              <a:rPr lang="en-GB" dirty="0" smtClean="0"/>
              <a:t> in </a:t>
            </a:r>
            <a:r>
              <a:rPr lang="en-GB" dirty="0" err="1" smtClean="0"/>
              <a:t>einen</a:t>
            </a:r>
            <a:r>
              <a:rPr lang="en-GB" dirty="0" smtClean="0"/>
              <a:t> </a:t>
            </a:r>
            <a:r>
              <a:rPr lang="en-GB" dirty="0" err="1" smtClean="0"/>
              <a:t>Energievertrag</a:t>
            </a:r>
            <a:endParaRPr lang="en-GB" dirty="0"/>
          </a:p>
        </p:txBody>
      </p:sp>
    </p:spTree>
    <p:extLst>
      <p:ext uri="{BB962C8B-B14F-4D97-AF65-F5344CB8AC3E}">
        <p14:creationId xmlns:p14="http://schemas.microsoft.com/office/powerpoint/2010/main" val="725628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154376"/>
            <a:ext cx="7539303" cy="1214396"/>
          </a:xfrm>
        </p:spPr>
        <p:txBody>
          <a:bodyPr/>
          <a:lstStyle/>
          <a:p>
            <a:r>
              <a:rPr lang="en-GB" dirty="0" smtClean="0"/>
              <a:t>2002 </a:t>
            </a:r>
            <a:r>
              <a:rPr lang="en-GB" dirty="0" err="1" smtClean="0"/>
              <a:t>aus</a:t>
            </a:r>
            <a:r>
              <a:rPr lang="en-GB" dirty="0" smtClean="0"/>
              <a:t>  </a:t>
            </a:r>
            <a:r>
              <a:rPr lang="en-GB" err="1"/>
              <a:t>dem</a:t>
            </a:r>
            <a:r>
              <a:rPr lang="en-GB"/>
              <a:t> </a:t>
            </a:r>
            <a:r>
              <a:rPr lang="en-GB" smtClean="0"/>
              <a:t>PENELOPE-Papier  </a:t>
            </a:r>
            <a:r>
              <a:rPr lang="en-GB" dirty="0"/>
              <a:t>- working </a:t>
            </a:r>
            <a:r>
              <a:rPr lang="en-GB" dirty="0" err="1"/>
              <a:t>Dokument</a:t>
            </a:r>
            <a:r>
              <a:rPr lang="en-GB" dirty="0"/>
              <a:t>  für Kommission von </a:t>
            </a:r>
            <a:r>
              <a:rPr lang="en-GB" dirty="0" err="1"/>
              <a:t>Experten</a:t>
            </a:r>
            <a:endParaRPr lang="en-GB" dirty="0"/>
          </a:p>
        </p:txBody>
      </p:sp>
      <p:sp>
        <p:nvSpPr>
          <p:cNvPr id="3" name="Inhaltsplatzhalter 2"/>
          <p:cNvSpPr>
            <a:spLocks noGrp="1"/>
          </p:cNvSpPr>
          <p:nvPr>
            <p:ph sz="quarter" idx="10"/>
          </p:nvPr>
        </p:nvSpPr>
        <p:spPr>
          <a:xfrm>
            <a:off x="575996" y="1392997"/>
            <a:ext cx="7992000" cy="4449600"/>
          </a:xfrm>
        </p:spPr>
        <p:txBody>
          <a:bodyPr/>
          <a:lstStyle/>
          <a:p>
            <a:pPr lvl="1"/>
            <a:r>
              <a:rPr lang="en-US" dirty="0" smtClean="0"/>
              <a:t>The </a:t>
            </a:r>
            <a:r>
              <a:rPr lang="en-US" dirty="0"/>
              <a:t>Euratom Treaty has been substantially slimmed down by removing a series of provisions which:</a:t>
            </a:r>
          </a:p>
          <a:p>
            <a:pPr lvl="1"/>
            <a:r>
              <a:rPr lang="en-US" dirty="0"/>
              <a:t>− duplicated those already included in the Constitution (and previously in the Treaty establishing the European Community), i.e. the chapters on the </a:t>
            </a:r>
            <a:r>
              <a:rPr lang="en-US" dirty="0" smtClean="0"/>
              <a:t>promotion </a:t>
            </a:r>
            <a:r>
              <a:rPr lang="en-US" dirty="0"/>
              <a:t>of research and dissemination of information, on the institutions and on external relations; or</a:t>
            </a:r>
          </a:p>
          <a:p>
            <a:pPr lvl="1"/>
            <a:r>
              <a:rPr lang="en-US" dirty="0"/>
              <a:t>− were obsolete and had never been applied: this is the case in particular of part of the chapter on supplies, especially the provisions on the right of option on ores and the chapter on property ownership, which has never been applied.</a:t>
            </a:r>
          </a:p>
          <a:p>
            <a:pPr lvl="1"/>
            <a:r>
              <a:rPr lang="en-US" dirty="0"/>
              <a:t>Conversely, the provisions retained are those on the setting of standards (</a:t>
            </a:r>
            <a:r>
              <a:rPr lang="en-US" dirty="0" smtClean="0"/>
              <a:t>Chapter </a:t>
            </a:r>
            <a:r>
              <a:rPr lang="en-US" dirty="0"/>
              <a:t>III on health and safety) with small adjustments to incorporate nuclear safety, Chapter IV on investments (with more explicit authorisation power), Chapter V on joint undertakings and Chapter VII on safeguards.</a:t>
            </a:r>
          </a:p>
          <a:p>
            <a:endParaRPr lang="en-GB" dirty="0" smtClean="0"/>
          </a:p>
          <a:p>
            <a:endParaRPr lang="en-GB" dirty="0" smtClean="0"/>
          </a:p>
          <a:p>
            <a:endParaRPr lang="en-GB" dirty="0"/>
          </a:p>
          <a:p>
            <a:endParaRPr lang="en-GB" dirty="0"/>
          </a:p>
        </p:txBody>
      </p:sp>
    </p:spTree>
    <p:extLst>
      <p:ext uri="{BB962C8B-B14F-4D97-AF65-F5344CB8AC3E}">
        <p14:creationId xmlns:p14="http://schemas.microsoft.com/office/powerpoint/2010/main" val="2792251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Penelope (II)</a:t>
            </a:r>
            <a:endParaRPr lang="en-GB" dirty="0"/>
          </a:p>
        </p:txBody>
      </p:sp>
      <p:sp>
        <p:nvSpPr>
          <p:cNvPr id="3" name="Inhaltsplatzhalter 2"/>
          <p:cNvSpPr>
            <a:spLocks noGrp="1"/>
          </p:cNvSpPr>
          <p:nvPr>
            <p:ph sz="quarter" idx="10"/>
          </p:nvPr>
        </p:nvSpPr>
        <p:spPr/>
        <p:txBody>
          <a:bodyPr/>
          <a:lstStyle/>
          <a:p>
            <a:r>
              <a:rPr lang="en-US" dirty="0"/>
              <a:t>These chapters, which contain some of the best drafting of the existing treaties, have hardly been changed and are included in an Additional Act.</a:t>
            </a:r>
          </a:p>
          <a:p>
            <a:r>
              <a:rPr lang="en-US" dirty="0"/>
              <a:t>Parliament is restored to the institutional system, as it is given the power to adopt, with the Council, “Laws” for basic standards whereas at present it is very much outside the decision-making process. There remain only a few cases where the Council would decide on its own, on a proposal from the Commission, for instance where specific rules concerning the non-disclosure of confidential information apply</a:t>
            </a:r>
          </a:p>
          <a:p>
            <a:endParaRPr lang="en-GB" dirty="0"/>
          </a:p>
        </p:txBody>
      </p:sp>
    </p:spTree>
    <p:extLst>
      <p:ext uri="{BB962C8B-B14F-4D97-AF65-F5344CB8AC3E}">
        <p14:creationId xmlns:p14="http://schemas.microsoft.com/office/powerpoint/2010/main" val="560036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170277" cy="954792"/>
          </a:xfrm>
        </p:spPr>
        <p:txBody>
          <a:bodyPr/>
          <a:lstStyle/>
          <a:p>
            <a:r>
              <a:rPr lang="en-GB" dirty="0" smtClean="0"/>
              <a:t>Marie Nagy Renée Wagner, </a:t>
            </a:r>
            <a:r>
              <a:rPr lang="en-GB" smtClean="0"/>
              <a:t>Neil McCormick </a:t>
            </a:r>
            <a:r>
              <a:rPr lang="en-GB" dirty="0" err="1" smtClean="0"/>
              <a:t>als</a:t>
            </a:r>
            <a:r>
              <a:rPr lang="en-GB" dirty="0" smtClean="0"/>
              <a:t> alternate members of the Convention</a:t>
            </a:r>
            <a:endParaRPr lang="en-GB" dirty="0"/>
          </a:p>
        </p:txBody>
      </p:sp>
      <p:sp>
        <p:nvSpPr>
          <p:cNvPr id="3" name="Inhaltsplatzhalter 2"/>
          <p:cNvSpPr>
            <a:spLocks noGrp="1"/>
          </p:cNvSpPr>
          <p:nvPr>
            <p:ph sz="quarter" idx="10"/>
          </p:nvPr>
        </p:nvSpPr>
        <p:spPr>
          <a:xfrm>
            <a:off x="576262" y="1345474"/>
            <a:ext cx="7992000" cy="4813864"/>
          </a:xfrm>
        </p:spPr>
        <p:txBody>
          <a:bodyPr/>
          <a:lstStyle/>
          <a:p>
            <a:pPr lvl="1"/>
            <a:r>
              <a:rPr lang="en-US" dirty="0" smtClean="0"/>
              <a:t>Title </a:t>
            </a:r>
            <a:r>
              <a:rPr lang="en-US" dirty="0"/>
              <a:t>I, Article 1-3  should be deleted.</a:t>
            </a:r>
          </a:p>
          <a:p>
            <a:pPr lvl="1"/>
            <a:r>
              <a:rPr lang="en-US" dirty="0" smtClean="0"/>
              <a:t>Title </a:t>
            </a:r>
            <a:r>
              <a:rPr lang="en-US" dirty="0"/>
              <a:t>II, Chapter 1 (Promotion of Research) and Chapter 2 (Dissemination of Information)-  (articles 4-29) should be repealed.</a:t>
            </a:r>
          </a:p>
          <a:p>
            <a:pPr lvl="1"/>
            <a:r>
              <a:rPr lang="en-US" dirty="0" smtClean="0"/>
              <a:t>Title </a:t>
            </a:r>
            <a:r>
              <a:rPr lang="en-US" dirty="0"/>
              <a:t>II, Chapter 3 (Health and Safety) (art. 30-39) should be subsumed in the new Constitution “to conform with EU environmental and health legislation in line with similar directive for hazardous activities, based on present article 174 (ECT)”.</a:t>
            </a:r>
          </a:p>
          <a:p>
            <a:pPr lvl="1"/>
            <a:r>
              <a:rPr lang="en-US" dirty="0" smtClean="0"/>
              <a:t>Title </a:t>
            </a:r>
            <a:r>
              <a:rPr lang="en-US" dirty="0"/>
              <a:t>II, Chapter 4 (Investment), art. 40-44) as well as corresponding </a:t>
            </a:r>
            <a:r>
              <a:rPr lang="en-US" dirty="0" err="1"/>
              <a:t>arti-cles</a:t>
            </a:r>
            <a:r>
              <a:rPr lang="en-US" dirty="0"/>
              <a:t> 2 c), 173 and 203 should be repealed. </a:t>
            </a:r>
          </a:p>
          <a:p>
            <a:pPr lvl="1"/>
            <a:r>
              <a:rPr lang="en-US" dirty="0" smtClean="0"/>
              <a:t>Title </a:t>
            </a:r>
            <a:r>
              <a:rPr lang="en-US" dirty="0"/>
              <a:t>II, Chapter 5 (Joint undertakings) should be repealed.</a:t>
            </a:r>
          </a:p>
          <a:p>
            <a:pPr lvl="1"/>
            <a:r>
              <a:rPr lang="en-US" dirty="0" smtClean="0"/>
              <a:t>Title </a:t>
            </a:r>
            <a:r>
              <a:rPr lang="en-US" dirty="0"/>
              <a:t>II, Chapter 6: all provisions “relating to the safeguards and non-proliferation” should be included in a new article, but all other elements of Chapter 6 should be repealed. </a:t>
            </a:r>
          </a:p>
          <a:p>
            <a:endParaRPr lang="en-GB" dirty="0"/>
          </a:p>
        </p:txBody>
      </p:sp>
    </p:spTree>
    <p:extLst>
      <p:ext uri="{BB962C8B-B14F-4D97-AF65-F5344CB8AC3E}">
        <p14:creationId xmlns:p14="http://schemas.microsoft.com/office/powerpoint/2010/main" val="431574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GB" dirty="0" smtClean="0"/>
              <a:t>Agenda</a:t>
            </a:r>
            <a:endParaRPr lang="en-GB" dirty="0"/>
          </a:p>
        </p:txBody>
      </p:sp>
      <p:sp>
        <p:nvSpPr>
          <p:cNvPr id="3" name="Inhaltsplatzhalter 2"/>
          <p:cNvSpPr>
            <a:spLocks noGrp="1"/>
          </p:cNvSpPr>
          <p:nvPr>
            <p:ph sz="quarter" idx="10"/>
          </p:nvPr>
        </p:nvSpPr>
        <p:spPr>
          <a:xfrm>
            <a:off x="579438" y="1436914"/>
            <a:ext cx="7992000" cy="4730362"/>
          </a:xfrm>
        </p:spPr>
        <p:txBody>
          <a:bodyPr/>
          <a:lstStyle/>
          <a:p>
            <a:r>
              <a:rPr lang="de-DE" dirty="0"/>
              <a:t>EURATOM – Übersicht – Status Quo der Mängel</a:t>
            </a:r>
          </a:p>
          <a:p>
            <a:r>
              <a:rPr lang="de-DE" dirty="0">
                <a:solidFill>
                  <a:schemeClr val="bg1">
                    <a:lumMod val="75000"/>
                  </a:schemeClr>
                </a:solidFill>
              </a:rPr>
              <a:t>Österreichs Kernforderungen</a:t>
            </a:r>
          </a:p>
          <a:p>
            <a:r>
              <a:rPr lang="de-DE" dirty="0">
                <a:solidFill>
                  <a:schemeClr val="bg1">
                    <a:lumMod val="75000"/>
                  </a:schemeClr>
                </a:solidFill>
              </a:rPr>
              <a:t>Neuere Initiativen zur Reform - neben der währenden Anstrengung von Österreich</a:t>
            </a:r>
          </a:p>
          <a:p>
            <a:r>
              <a:rPr lang="de-DE" dirty="0" smtClean="0">
                <a:solidFill>
                  <a:schemeClr val="bg1">
                    <a:lumMod val="75000"/>
                  </a:schemeClr>
                </a:solidFill>
              </a:rPr>
              <a:t>Weichenstellung und Verfahren</a:t>
            </a:r>
          </a:p>
          <a:p>
            <a:r>
              <a:rPr lang="de-DE" dirty="0" smtClean="0">
                <a:solidFill>
                  <a:schemeClr val="bg1">
                    <a:lumMod val="75000"/>
                  </a:schemeClr>
                </a:solidFill>
              </a:rPr>
              <a:t>Brexit </a:t>
            </a:r>
            <a:r>
              <a:rPr lang="de-DE" dirty="0">
                <a:solidFill>
                  <a:schemeClr val="bg1">
                    <a:lumMod val="75000"/>
                  </a:schemeClr>
                </a:solidFill>
              </a:rPr>
              <a:t>zu beachten</a:t>
            </a:r>
          </a:p>
          <a:p>
            <a:r>
              <a:rPr lang="de-DE" dirty="0">
                <a:solidFill>
                  <a:schemeClr val="bg1">
                    <a:lumMod val="75000"/>
                  </a:schemeClr>
                </a:solidFill>
              </a:rPr>
              <a:t>Hintergrund: die Verträge und die Reformen vor dem Beitritt Österreichs</a:t>
            </a:r>
          </a:p>
          <a:p>
            <a:r>
              <a:rPr lang="de-DE" dirty="0">
                <a:solidFill>
                  <a:schemeClr val="bg1">
                    <a:lumMod val="75000"/>
                  </a:schemeClr>
                </a:solidFill>
              </a:rPr>
              <a:t>Die Verträge und Reformvorhaben nach dem Beitritt Österreichs </a:t>
            </a:r>
            <a:endParaRPr lang="de-DE" dirty="0" smtClean="0">
              <a:solidFill>
                <a:schemeClr val="bg1">
                  <a:lumMod val="75000"/>
                </a:schemeClr>
              </a:solidFill>
            </a:endParaRPr>
          </a:p>
          <a:p>
            <a:r>
              <a:rPr lang="de-DE" dirty="0" smtClean="0">
                <a:solidFill>
                  <a:schemeClr val="bg1">
                    <a:lumMod val="75000"/>
                  </a:schemeClr>
                </a:solidFill>
              </a:rPr>
              <a:t>Übersicht </a:t>
            </a:r>
            <a:r>
              <a:rPr lang="de-DE" dirty="0">
                <a:solidFill>
                  <a:schemeClr val="bg1">
                    <a:lumMod val="75000"/>
                  </a:schemeClr>
                </a:solidFill>
              </a:rPr>
              <a:t>über eine neue Redaktion des EURATOM</a:t>
            </a: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2266374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588289" cy="1240522"/>
          </a:xfrm>
        </p:spPr>
        <p:txBody>
          <a:bodyPr/>
          <a:lstStyle/>
          <a:p>
            <a:r>
              <a:rPr lang="en-US" dirty="0"/>
              <a:t>NOTE</a:t>
            </a:r>
            <a:br>
              <a:rPr lang="en-US" dirty="0"/>
            </a:br>
            <a:r>
              <a:rPr lang="en-US" dirty="0"/>
              <a:t>for the Praesidium</a:t>
            </a:r>
            <a:br>
              <a:rPr lang="en-US" dirty="0"/>
            </a:br>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smtClean="0"/>
              <a:t>Convention secretariat </a:t>
            </a:r>
            <a:r>
              <a:rPr lang="en-US" dirty="0" err="1" smtClean="0"/>
              <a:t>März</a:t>
            </a:r>
            <a:r>
              <a:rPr lang="en-US" dirty="0" smtClean="0"/>
              <a:t> 2003 </a:t>
            </a:r>
            <a:r>
              <a:rPr lang="en-US" dirty="0"/>
              <a:t>:	Revision of the EURATOM Treaty with a view to adoption of the Constitutional </a:t>
            </a:r>
            <a:r>
              <a:rPr lang="en-US" smtClean="0"/>
              <a:t>Treaty - </a:t>
            </a:r>
            <a:r>
              <a:rPr lang="en-US" i="1" smtClean="0"/>
              <a:t>Vorschlagspapier </a:t>
            </a:r>
            <a:endParaRPr lang="en-GB" i="1" dirty="0"/>
          </a:p>
        </p:txBody>
      </p:sp>
      <p:sp>
        <p:nvSpPr>
          <p:cNvPr id="3" name="Inhaltsplatzhalter 2"/>
          <p:cNvSpPr>
            <a:spLocks noGrp="1"/>
          </p:cNvSpPr>
          <p:nvPr>
            <p:ph sz="quarter" idx="10"/>
          </p:nvPr>
        </p:nvSpPr>
        <p:spPr>
          <a:xfrm>
            <a:off x="576261" y="1709738"/>
            <a:ext cx="8306481" cy="4449600"/>
          </a:xfrm>
        </p:spPr>
        <p:txBody>
          <a:bodyPr/>
          <a:lstStyle/>
          <a:p>
            <a:r>
              <a:rPr lang="en-US" dirty="0" smtClean="0"/>
              <a:t>“Taking </a:t>
            </a:r>
            <a:r>
              <a:rPr lang="en-US" dirty="0"/>
              <a:t>account of the Chernobyl accident and the condition of some of the nuclear power stations in certain East European countries, the forthcoming enlargement raises pressing issues of nuclear safety.  The Union must determine its policy in this sector irrespective of current or future energy policy choices by existing or new Member States.  Whatever the future may hold for nuclear power, and whatever its uses, whether energy-related, industrial or medical, and irrespective of whether we are for or against it, the processing of radioactive waste and the safest methods for storing and, where appropriate, transporting it, are issues which demand solutions, including the decommissioning of nuclear installations</a:t>
            </a:r>
            <a:r>
              <a:rPr lang="en-US" dirty="0" smtClean="0"/>
              <a:t>.”</a:t>
            </a:r>
            <a:endParaRPr lang="en-GB" dirty="0"/>
          </a:p>
        </p:txBody>
      </p:sp>
    </p:spTree>
    <p:extLst>
      <p:ext uri="{BB962C8B-B14F-4D97-AF65-F5344CB8AC3E}">
        <p14:creationId xmlns:p14="http://schemas.microsoft.com/office/powerpoint/2010/main" val="708878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248644"/>
            <a:ext cx="5913428" cy="835573"/>
          </a:xfrm>
        </p:spPr>
        <p:txBody>
          <a:bodyPr/>
          <a:lstStyle/>
          <a:p>
            <a:r>
              <a:rPr lang="en-GB" dirty="0" smtClean="0"/>
              <a:t>Giscard d’Estaing und </a:t>
            </a:r>
            <a:r>
              <a:rPr lang="en-GB" smtClean="0"/>
              <a:t>das Präsidium - </a:t>
            </a:r>
            <a:r>
              <a:rPr lang="en-GB" dirty="0" err="1" smtClean="0"/>
              <a:t>keine</a:t>
            </a:r>
            <a:r>
              <a:rPr lang="en-GB" dirty="0" smtClean="0"/>
              <a:t> Reform </a:t>
            </a:r>
            <a:r>
              <a:rPr lang="en-GB" dirty="0" err="1" smtClean="0"/>
              <a:t>gewünscht</a:t>
            </a:r>
            <a:r>
              <a:rPr lang="en-GB" dirty="0" smtClean="0"/>
              <a:t> </a:t>
            </a:r>
            <a:endParaRPr lang="en-GB" dirty="0"/>
          </a:p>
        </p:txBody>
      </p:sp>
      <p:sp>
        <p:nvSpPr>
          <p:cNvPr id="3" name="Inhaltsplatzhalter 2"/>
          <p:cNvSpPr>
            <a:spLocks noGrp="1"/>
          </p:cNvSpPr>
          <p:nvPr>
            <p:ph sz="quarter" idx="10"/>
          </p:nvPr>
        </p:nvSpPr>
        <p:spPr>
          <a:xfrm>
            <a:off x="391885" y="1240971"/>
            <a:ext cx="8373291" cy="4918367"/>
          </a:xfrm>
        </p:spPr>
        <p:txBody>
          <a:bodyPr/>
          <a:lstStyle/>
          <a:p>
            <a:r>
              <a:rPr lang="en-US" dirty="0" smtClean="0"/>
              <a:t>“Convention's Praesidium published </a:t>
            </a:r>
            <a:r>
              <a:rPr lang="en-US" dirty="0"/>
              <a:t>its suggested approach for the Euratom </a:t>
            </a:r>
            <a:r>
              <a:rPr lang="en-US" dirty="0" smtClean="0"/>
              <a:t>Treaty on </a:t>
            </a:r>
            <a:r>
              <a:rPr lang="en-US" dirty="0"/>
              <a:t>14 March 2003, showing its reluctance to revise </a:t>
            </a:r>
            <a:r>
              <a:rPr lang="en-US" dirty="0" smtClean="0"/>
              <a:t>the Treaty </a:t>
            </a:r>
            <a:r>
              <a:rPr lang="en-US" dirty="0"/>
              <a:t>or to implement it into the new </a:t>
            </a:r>
            <a:r>
              <a:rPr lang="en-US" dirty="0" smtClean="0"/>
              <a:t>legislative structure </a:t>
            </a:r>
            <a:r>
              <a:rPr lang="en-US" dirty="0"/>
              <a:t>of the EU. Instead, the Convention </a:t>
            </a:r>
            <a:r>
              <a:rPr lang="en-US" dirty="0" err="1"/>
              <a:t>favoured</a:t>
            </a:r>
            <a:r>
              <a:rPr lang="en-US" dirty="0"/>
              <a:t> </a:t>
            </a:r>
            <a:r>
              <a:rPr lang="en-US" dirty="0" smtClean="0"/>
              <a:t>an amendment </a:t>
            </a:r>
            <a:r>
              <a:rPr lang="en-US" dirty="0"/>
              <a:t>of the Treaty in the form of a Protocol </a:t>
            </a:r>
            <a:r>
              <a:rPr lang="en-US" dirty="0" smtClean="0"/>
              <a:t>annexed to </a:t>
            </a:r>
            <a:r>
              <a:rPr lang="en-US" dirty="0"/>
              <a:t>the Constitution, allowing it to continue to exist </a:t>
            </a:r>
            <a:r>
              <a:rPr lang="en-US" dirty="0" smtClean="0"/>
              <a:t>as a separate </a:t>
            </a:r>
            <a:r>
              <a:rPr lang="en-US" dirty="0"/>
              <a:t>legal entity</a:t>
            </a:r>
            <a:r>
              <a:rPr lang="en-US" dirty="0" smtClean="0"/>
              <a:t>.” (EURACTIV 2003)</a:t>
            </a:r>
          </a:p>
          <a:p>
            <a:r>
              <a:rPr lang="en-US" dirty="0" err="1" smtClean="0"/>
              <a:t>Präsidium</a:t>
            </a:r>
            <a:r>
              <a:rPr lang="en-US" dirty="0" smtClean="0"/>
              <a:t> war der </a:t>
            </a:r>
            <a:r>
              <a:rPr lang="en-US" dirty="0" err="1" smtClean="0"/>
              <a:t>Ansicht</a:t>
            </a:r>
            <a:r>
              <a:rPr lang="en-US" dirty="0" smtClean="0"/>
              <a:t>, </a:t>
            </a:r>
            <a:r>
              <a:rPr lang="en-US" dirty="0" err="1" smtClean="0"/>
              <a:t>dass</a:t>
            </a:r>
            <a:r>
              <a:rPr lang="en-US" dirty="0" smtClean="0"/>
              <a:t> </a:t>
            </a:r>
            <a:r>
              <a:rPr lang="en-US" dirty="0" err="1" smtClean="0"/>
              <a:t>u.a</a:t>
            </a:r>
            <a:r>
              <a:rPr lang="en-US" dirty="0" smtClean="0"/>
              <a:t>. </a:t>
            </a:r>
            <a:r>
              <a:rPr lang="en-US" dirty="0" err="1" smtClean="0"/>
              <a:t>Rechtsprechung</a:t>
            </a:r>
            <a:r>
              <a:rPr lang="en-US" dirty="0" smtClean="0"/>
              <a:t> des </a:t>
            </a:r>
            <a:r>
              <a:rPr lang="en-US" dirty="0" err="1" smtClean="0"/>
              <a:t>EuGH</a:t>
            </a:r>
            <a:r>
              <a:rPr lang="en-US" dirty="0" smtClean="0"/>
              <a:t>, insbesondere C-29/99 und seine “broader interpretation of the </a:t>
            </a:r>
            <a:r>
              <a:rPr lang="en-US" dirty="0" err="1" smtClean="0"/>
              <a:t>the</a:t>
            </a:r>
            <a:r>
              <a:rPr lang="en-US" dirty="0" smtClean="0"/>
              <a:t> EURATOM Community’s competence under Chapter 3</a:t>
            </a:r>
            <a:r>
              <a:rPr lang="en-US" smtClean="0"/>
              <a:t>” zur </a:t>
            </a:r>
            <a:r>
              <a:rPr lang="en-US" err="1" smtClean="0"/>
              <a:t>Möglichkeit</a:t>
            </a:r>
            <a:r>
              <a:rPr lang="en-US" smtClean="0"/>
              <a:t> einer </a:t>
            </a:r>
            <a:r>
              <a:rPr lang="en-US" dirty="0" smtClean="0"/>
              <a:t>“more extensive control of nuclear </a:t>
            </a:r>
            <a:r>
              <a:rPr lang="en-US" dirty="0" err="1" smtClean="0"/>
              <a:t>activites</a:t>
            </a:r>
            <a:r>
              <a:rPr lang="en-US" dirty="0" smtClean="0"/>
              <a:t>, particularly with regard to the safety of facilities</a:t>
            </a:r>
            <a:r>
              <a:rPr lang="en-US" smtClean="0"/>
              <a:t>” </a:t>
            </a:r>
            <a:r>
              <a:rPr lang="en-US"/>
              <a:t>führe (</a:t>
            </a:r>
            <a:r>
              <a:rPr lang="en-US" dirty="0" err="1" smtClean="0"/>
              <a:t>siehe</a:t>
            </a:r>
            <a:r>
              <a:rPr lang="en-US" dirty="0" smtClean="0"/>
              <a:t> </a:t>
            </a:r>
            <a:r>
              <a:rPr lang="en-US" dirty="0" err="1" smtClean="0"/>
              <a:t>Vorschlagspapier</a:t>
            </a:r>
            <a:r>
              <a:rPr lang="en-US" dirty="0" smtClean="0"/>
              <a:t> Rn. 5) </a:t>
            </a:r>
            <a:endParaRPr lang="en-GB" dirty="0"/>
          </a:p>
        </p:txBody>
      </p:sp>
    </p:spTree>
    <p:extLst>
      <p:ext uri="{BB962C8B-B14F-4D97-AF65-F5344CB8AC3E}">
        <p14:creationId xmlns:p14="http://schemas.microsoft.com/office/powerpoint/2010/main" val="16505735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248644"/>
            <a:ext cx="5913428" cy="741170"/>
          </a:xfrm>
        </p:spPr>
        <p:txBody>
          <a:bodyPr/>
          <a:lstStyle/>
          <a:p>
            <a:r>
              <a:rPr lang="en-GB">
                <a:solidFill>
                  <a:srgbClr val="FF0000"/>
                </a:solidFill>
              </a:rPr>
              <a:t>2004 und die Erklärung der 5 MS</a:t>
            </a:r>
            <a:endParaRPr lang="en-GB"/>
          </a:p>
        </p:txBody>
      </p:sp>
      <p:sp>
        <p:nvSpPr>
          <p:cNvPr id="3" name="Inhaltsplatzhalter 2"/>
          <p:cNvSpPr>
            <a:spLocks noGrp="1"/>
          </p:cNvSpPr>
          <p:nvPr>
            <p:ph sz="quarter" idx="10"/>
          </p:nvPr>
        </p:nvSpPr>
        <p:spPr>
          <a:xfrm>
            <a:off x="576262" y="1090314"/>
            <a:ext cx="7992000" cy="4955902"/>
          </a:xfrm>
        </p:spPr>
        <p:txBody>
          <a:bodyPr/>
          <a:lstStyle/>
          <a:p>
            <a:pPr lvl="1" hangingPunct="0">
              <a:buClr>
                <a:srgbClr val="DC0C23"/>
              </a:buClr>
              <a:defRPr/>
            </a:pPr>
            <a:r>
              <a:rPr lang="de-DE" dirty="0"/>
              <a:t>Erklärung der Bundesrepublik Deutschland, Irlands, der Republik Ungarn, der Republik Österreich und des </a:t>
            </a:r>
            <a:r>
              <a:rPr lang="de-DE"/>
              <a:t>Königreichs </a:t>
            </a:r>
            <a:r>
              <a:rPr lang="de-DE" smtClean="0"/>
              <a:t>Schweden, </a:t>
            </a:r>
            <a:r>
              <a:rPr lang="en-GB" smtClean="0"/>
              <a:t>No</a:t>
            </a:r>
            <a:r>
              <a:rPr lang="en-GB" dirty="0"/>
              <a:t>. 54 annexed to the Final Act of the Intergovernmental Conference which adopted the Treaty of Lisbon, signed on 13 December 2007; (</a:t>
            </a:r>
            <a:r>
              <a:rPr lang="en-US" dirty="0"/>
              <a:t>Consolidated Version of the Treaty on the Functioning of the European Union, 26.10.2012   Official Journal of the European Union,  C 326/47)</a:t>
            </a:r>
            <a:r>
              <a:rPr lang="en-GB" dirty="0"/>
              <a:t>: </a:t>
            </a:r>
            <a:endParaRPr lang="fr-FR" dirty="0"/>
          </a:p>
          <a:p>
            <a:pPr lvl="0">
              <a:buClr>
                <a:srgbClr val="DC0C23"/>
              </a:buClr>
              <a:defRPr/>
            </a:pPr>
            <a:r>
              <a:rPr lang="en-GB" dirty="0"/>
              <a:t>“</a:t>
            </a:r>
            <a:r>
              <a:rPr lang="de-DE" dirty="0"/>
              <a:t>Deutschland, Irland, Ungarn, Österreich und Schweden stellen fest, dass die zentralen Bestimmungen des Vertrags zur Gründung der Europäischen Atomgemeinschaft seit seinem Inkrafttreten in ihrer Substanz nicht geändert worden sind und aktualisiert werden müssen. Daher unterstützen sie den Gedanken einer Konferenz der Vertreter der Regierungen der Mitgliedstaaten, die so rasch wie möglich einberufen werden sollte</a:t>
            </a:r>
            <a:r>
              <a:rPr lang="en-GB" dirty="0"/>
              <a:t>.” </a:t>
            </a:r>
            <a:endParaRPr lang="fr-FR" dirty="0"/>
          </a:p>
        </p:txBody>
      </p:sp>
    </p:spTree>
    <p:extLst>
      <p:ext uri="{BB962C8B-B14F-4D97-AF65-F5344CB8AC3E}">
        <p14:creationId xmlns:p14="http://schemas.microsoft.com/office/powerpoint/2010/main" val="26260711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575997" y="248644"/>
            <a:ext cx="5913428" cy="665756"/>
          </a:xfrm>
        </p:spPr>
        <p:txBody>
          <a:bodyPr/>
          <a:lstStyle/>
          <a:p>
            <a:r>
              <a:rPr lang="en-GB" dirty="0" smtClean="0"/>
              <a:t>Agenda</a:t>
            </a:r>
            <a:endParaRPr lang="en-GB" dirty="0"/>
          </a:p>
        </p:txBody>
      </p:sp>
      <p:sp>
        <p:nvSpPr>
          <p:cNvPr id="3" name="Inhaltsplatzhalter 2"/>
          <p:cNvSpPr>
            <a:spLocks noGrp="1"/>
          </p:cNvSpPr>
          <p:nvPr>
            <p:ph sz="quarter" idx="10"/>
          </p:nvPr>
        </p:nvSpPr>
        <p:spPr>
          <a:xfrm>
            <a:off x="579438" y="1058092"/>
            <a:ext cx="7992000" cy="4821802"/>
          </a:xfrm>
        </p:spPr>
        <p:txBody>
          <a:bodyPr/>
          <a:lstStyle/>
          <a:p>
            <a:r>
              <a:rPr lang="de-DE"/>
              <a:t>EURATOM</a:t>
            </a:r>
            <a:r>
              <a:rPr lang="de-DE" dirty="0"/>
              <a:t> – Übersicht – Status Quo der Mängel</a:t>
            </a:r>
          </a:p>
          <a:p>
            <a:r>
              <a:rPr lang="de-DE" dirty="0"/>
              <a:t>Österreichs Kernforderungen</a:t>
            </a:r>
          </a:p>
          <a:p>
            <a:r>
              <a:rPr lang="de-DE" dirty="0"/>
              <a:t>Neuere Initiativen zur Reform - neben der währenden Anstrengung von Österreich</a:t>
            </a:r>
          </a:p>
          <a:p>
            <a:r>
              <a:rPr lang="de-DE" dirty="0" smtClean="0"/>
              <a:t>Weichenstellung und Verfahren</a:t>
            </a:r>
          </a:p>
          <a:p>
            <a:r>
              <a:rPr lang="de-DE" dirty="0" smtClean="0"/>
              <a:t>Brexit </a:t>
            </a:r>
            <a:r>
              <a:rPr lang="de-DE" dirty="0"/>
              <a:t>zu beachten</a:t>
            </a:r>
          </a:p>
          <a:p>
            <a:r>
              <a:rPr lang="de-DE" dirty="0"/>
              <a:t>Hintergrund: die Verträge und die Reformen vor dem Beitritt Österreichs</a:t>
            </a:r>
          </a:p>
          <a:p>
            <a:r>
              <a:rPr lang="de-DE" dirty="0"/>
              <a:t>Die Verträge und Reformvorhaben nach dem Beitritt Österreichs </a:t>
            </a:r>
            <a:endParaRPr lang="de-DE" dirty="0" smtClean="0"/>
          </a:p>
          <a:p>
            <a:r>
              <a:rPr lang="de-DE" dirty="0" smtClean="0">
                <a:solidFill>
                  <a:schemeClr val="bg1">
                    <a:lumMod val="75000"/>
                  </a:schemeClr>
                </a:solidFill>
              </a:rPr>
              <a:t>Übersicht </a:t>
            </a:r>
            <a:r>
              <a:rPr lang="de-DE" dirty="0">
                <a:solidFill>
                  <a:schemeClr val="bg1">
                    <a:lumMod val="75000"/>
                  </a:schemeClr>
                </a:solidFill>
              </a:rPr>
              <a:t>über eine neue Redaktion des </a:t>
            </a:r>
            <a:r>
              <a:rPr lang="de-DE">
                <a:solidFill>
                  <a:schemeClr val="bg1">
                    <a:lumMod val="75000"/>
                  </a:schemeClr>
                </a:solidFill>
              </a:rPr>
              <a:t>EURATOM</a:t>
            </a:r>
            <a:endParaRPr lang="de-DE" dirty="0">
              <a:solidFill>
                <a:schemeClr val="bg1">
                  <a:lumMod val="75000"/>
                </a:schemeClr>
              </a:solidFill>
            </a:endParaRPr>
          </a:p>
          <a:p>
            <a:endParaRPr lang="de-DE" dirty="0" smtClean="0"/>
          </a:p>
          <a:p>
            <a:endParaRPr lang="de-DE" dirty="0"/>
          </a:p>
          <a:p>
            <a:endParaRPr lang="en-GB" dirty="0" smtClean="0"/>
          </a:p>
          <a:p>
            <a:pPr marL="0" indent="0">
              <a:buNone/>
            </a:pPr>
            <a:endParaRPr lang="en-GB" dirty="0"/>
          </a:p>
        </p:txBody>
      </p:sp>
    </p:spTree>
    <p:extLst>
      <p:ext uri="{BB962C8B-B14F-4D97-AF65-F5344CB8AC3E}">
        <p14:creationId xmlns:p14="http://schemas.microsoft.com/office/powerpoint/2010/main" val="39330027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Erste</a:t>
            </a:r>
            <a:r>
              <a:rPr lang="en-GB" dirty="0" smtClean="0"/>
              <a:t> </a:t>
            </a:r>
            <a:r>
              <a:rPr lang="en-GB" dirty="0" err="1" smtClean="0"/>
              <a:t>Formulierungs</a:t>
            </a:r>
            <a:r>
              <a:rPr lang="en-GB" dirty="0" smtClean="0"/>
              <a:t>- und </a:t>
            </a:r>
            <a:r>
              <a:rPr lang="en-GB" dirty="0" err="1" smtClean="0"/>
              <a:t>Strukturierungsüberlegungen</a:t>
            </a:r>
            <a:endParaRPr lang="en-GB" dirty="0"/>
          </a:p>
        </p:txBody>
      </p:sp>
      <p:sp>
        <p:nvSpPr>
          <p:cNvPr id="3" name="Inhaltsplatzhalter 2"/>
          <p:cNvSpPr>
            <a:spLocks noGrp="1"/>
          </p:cNvSpPr>
          <p:nvPr>
            <p:ph sz="quarter" idx="10"/>
          </p:nvPr>
        </p:nvSpPr>
        <p:spPr/>
        <p:txBody>
          <a:bodyPr/>
          <a:lstStyle/>
          <a:p>
            <a:endParaRPr lang="en-GB" dirty="0" smtClean="0"/>
          </a:p>
          <a:p>
            <a:endParaRPr lang="en-GB" dirty="0"/>
          </a:p>
          <a:p>
            <a:r>
              <a:rPr lang="en-GB" dirty="0" err="1" smtClean="0"/>
              <a:t>Übersicht</a:t>
            </a:r>
            <a:r>
              <a:rPr lang="en-GB" dirty="0" smtClean="0"/>
              <a:t> </a:t>
            </a:r>
            <a:r>
              <a:rPr lang="en-GB" dirty="0" err="1" smtClean="0"/>
              <a:t>über</a:t>
            </a:r>
            <a:r>
              <a:rPr lang="en-GB" dirty="0" smtClean="0"/>
              <a:t> </a:t>
            </a:r>
            <a:r>
              <a:rPr lang="en-GB" dirty="0" err="1" smtClean="0"/>
              <a:t>eine</a:t>
            </a:r>
            <a:r>
              <a:rPr lang="en-GB" dirty="0" smtClean="0"/>
              <a:t> neue </a:t>
            </a:r>
            <a:r>
              <a:rPr lang="en-GB" dirty="0" err="1" smtClean="0"/>
              <a:t>Redaktion</a:t>
            </a:r>
            <a:r>
              <a:rPr lang="en-GB" dirty="0" smtClean="0"/>
              <a:t> des EURATOM</a:t>
            </a:r>
            <a:endParaRPr lang="en-GB" dirty="0"/>
          </a:p>
        </p:txBody>
      </p:sp>
    </p:spTree>
    <p:extLst>
      <p:ext uri="{BB962C8B-B14F-4D97-AF65-F5344CB8AC3E}">
        <p14:creationId xmlns:p14="http://schemas.microsoft.com/office/powerpoint/2010/main" val="339214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Die wesentlichen Reformbedürfnisse</a:t>
            </a:r>
          </a:p>
        </p:txBody>
      </p:sp>
      <p:sp>
        <p:nvSpPr>
          <p:cNvPr id="3" name="Inhaltsplatzhalter 2"/>
          <p:cNvSpPr>
            <a:spLocks noGrp="1"/>
          </p:cNvSpPr>
          <p:nvPr>
            <p:ph sz="quarter" idx="10"/>
          </p:nvPr>
        </p:nvSpPr>
        <p:spPr>
          <a:xfrm>
            <a:off x="576262" y="1300899"/>
            <a:ext cx="7992000" cy="4858439"/>
          </a:xfrm>
        </p:spPr>
        <p:txBody>
          <a:bodyPr/>
          <a:lstStyle/>
          <a:p>
            <a:pPr lvl="0">
              <a:buClr>
                <a:srgbClr val="DC0C23"/>
              </a:buClr>
              <a:defRPr/>
            </a:pPr>
            <a:r>
              <a:rPr lang="de-DE" sz="2000">
                <a:solidFill>
                  <a:srgbClr val="000000"/>
                </a:solidFill>
              </a:rPr>
              <a:t>Einfach ist zu entscheiden:</a:t>
            </a:r>
          </a:p>
          <a:p>
            <a:pPr lvl="2">
              <a:buClr>
                <a:srgbClr val="DC0C23"/>
              </a:buClr>
              <a:defRPr/>
            </a:pPr>
            <a:r>
              <a:rPr lang="de-DE">
                <a:solidFill>
                  <a:srgbClr val="000000"/>
                </a:solidFill>
              </a:rPr>
              <a:t>Alle Förderaspekte und Suggestion von gemeinschaftlichen Europäischen Interesse müssen entfernt werden</a:t>
            </a:r>
          </a:p>
          <a:p>
            <a:pPr lvl="2">
              <a:buClr>
                <a:srgbClr val="DC0C23"/>
              </a:buClr>
              <a:defRPr/>
            </a:pPr>
            <a:r>
              <a:rPr lang="de-DE">
                <a:solidFill>
                  <a:srgbClr val="000000"/>
                </a:solidFill>
              </a:rPr>
              <a:t>Eine Präambel mit dem höchsten Emissionsschutz und Nichtverbreitung, strengster Aufsicht und strengster Haftung als Richtschnur</a:t>
            </a:r>
          </a:p>
          <a:p>
            <a:pPr lvl="2">
              <a:buClr>
                <a:srgbClr val="DC0C23"/>
              </a:buClr>
              <a:defRPr/>
            </a:pPr>
            <a:r>
              <a:rPr lang="de-DE">
                <a:solidFill>
                  <a:srgbClr val="000000"/>
                </a:solidFill>
              </a:rPr>
              <a:t>F&amp;E-Unterstützung soll in die allgemeinen Bestimmungen des Vertrags und in die volle Kontrolle des Europäischen Parlaments verlagert werden</a:t>
            </a:r>
          </a:p>
          <a:p>
            <a:pPr lvl="2">
              <a:buClr>
                <a:srgbClr val="DC0C23"/>
              </a:buClr>
              <a:defRPr/>
            </a:pPr>
            <a:r>
              <a:rPr lang="de-DE">
                <a:solidFill>
                  <a:srgbClr val="000000"/>
                </a:solidFill>
              </a:rPr>
              <a:t>Umfassende Mitentscheidungsverfahren </a:t>
            </a:r>
            <a:r>
              <a:rPr lang="de-DE" smtClean="0">
                <a:solidFill>
                  <a:srgbClr val="000000"/>
                </a:solidFill>
              </a:rPr>
              <a:t>werden </a:t>
            </a:r>
            <a:r>
              <a:rPr lang="de-DE">
                <a:solidFill>
                  <a:srgbClr val="000000"/>
                </a:solidFill>
              </a:rPr>
              <a:t>als striktes Prinzip mit einer Verfallsklausel für die vollständige Überprüfung des abgeleiteten Rechts eingeführt, um eine größere Rolle des EP zu erreichen</a:t>
            </a:r>
            <a:r>
              <a:rPr lang="de-DE" sz="2000">
                <a:solidFill>
                  <a:srgbClr val="000000"/>
                </a:solidFill>
              </a:rPr>
              <a:t/>
            </a:r>
            <a:br>
              <a:rPr lang="de-DE" sz="2000">
                <a:solidFill>
                  <a:srgbClr val="000000"/>
                </a:solidFill>
              </a:rPr>
            </a:br>
            <a:endParaRPr lang="de-DE" sz="1200">
              <a:solidFill>
                <a:srgbClr val="000000"/>
              </a:solidFill>
            </a:endParaRPr>
          </a:p>
          <a:p>
            <a:pPr lvl="0">
              <a:buClr>
                <a:srgbClr val="DC0C23"/>
              </a:buClr>
              <a:defRPr/>
            </a:pPr>
            <a:r>
              <a:rPr lang="de-DE" sz="2000">
                <a:solidFill>
                  <a:srgbClr val="000000"/>
                </a:solidFill>
              </a:rPr>
              <a:t>Schwieriger zu entscheiden:</a:t>
            </a:r>
          </a:p>
          <a:p>
            <a:pPr lvl="2">
              <a:buClr>
                <a:srgbClr val="DC0C23"/>
              </a:buClr>
              <a:defRPr/>
            </a:pPr>
            <a:r>
              <a:rPr lang="de-DE">
                <a:solidFill>
                  <a:srgbClr val="000000"/>
                </a:solidFill>
              </a:rPr>
              <a:t>Wie kann man Kompetenzen erweitern/neue Kompetenzen einführen und wie ist das etablierte Regelwerk der nachrangigeren Gesetze und Verordnungen zu behandeln?</a:t>
            </a:r>
            <a:endParaRPr lang="en-GB">
              <a:solidFill>
                <a:srgbClr val="000000"/>
              </a:solidFill>
            </a:endParaRPr>
          </a:p>
          <a:p>
            <a:endParaRPr lang="en-GB"/>
          </a:p>
        </p:txBody>
      </p:sp>
    </p:spTree>
    <p:extLst>
      <p:ext uri="{BB962C8B-B14F-4D97-AF65-F5344CB8AC3E}">
        <p14:creationId xmlns:p14="http://schemas.microsoft.com/office/powerpoint/2010/main" val="13031040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Besondere Notwendigkeiten</a:t>
            </a:r>
          </a:p>
        </p:txBody>
      </p:sp>
      <p:sp>
        <p:nvSpPr>
          <p:cNvPr id="3" name="Inhaltsplatzhalter 2"/>
          <p:cNvSpPr>
            <a:spLocks noGrp="1"/>
          </p:cNvSpPr>
          <p:nvPr>
            <p:ph sz="quarter" idx="10"/>
          </p:nvPr>
        </p:nvSpPr>
        <p:spPr>
          <a:xfrm>
            <a:off x="576262" y="1709738"/>
            <a:ext cx="8430578" cy="4449600"/>
          </a:xfrm>
        </p:spPr>
        <p:txBody>
          <a:bodyPr/>
          <a:lstStyle/>
          <a:p>
            <a:pPr lvl="1">
              <a:buClr>
                <a:srgbClr val="DC0C23"/>
              </a:buClr>
              <a:defRPr/>
            </a:pPr>
            <a:r>
              <a:rPr lang="en-GB" dirty="0" err="1">
                <a:solidFill>
                  <a:srgbClr val="000000"/>
                </a:solidFill>
              </a:rPr>
              <a:t>Ein</a:t>
            </a:r>
            <a:r>
              <a:rPr lang="en-GB" dirty="0">
                <a:solidFill>
                  <a:srgbClr val="000000"/>
                </a:solidFill>
              </a:rPr>
              <a:t> </a:t>
            </a:r>
            <a:r>
              <a:rPr lang="en-GB" dirty="0" err="1">
                <a:solidFill>
                  <a:srgbClr val="000000"/>
                </a:solidFill>
              </a:rPr>
              <a:t>starkes</a:t>
            </a:r>
            <a:r>
              <a:rPr lang="en-GB" dirty="0">
                <a:solidFill>
                  <a:srgbClr val="000000"/>
                </a:solidFill>
              </a:rPr>
              <a:t> </a:t>
            </a:r>
            <a:r>
              <a:rPr lang="en-GB" dirty="0" err="1">
                <a:solidFill>
                  <a:srgbClr val="000000"/>
                </a:solidFill>
              </a:rPr>
              <a:t>Strahlenschutz</a:t>
            </a:r>
            <a:r>
              <a:rPr lang="en-GB" dirty="0">
                <a:solidFill>
                  <a:srgbClr val="000000"/>
                </a:solidFill>
              </a:rPr>
              <a:t>- </a:t>
            </a:r>
            <a:r>
              <a:rPr lang="en-GB">
                <a:solidFill>
                  <a:srgbClr val="000000"/>
                </a:solidFill>
              </a:rPr>
              <a:t>und </a:t>
            </a:r>
            <a:r>
              <a:rPr lang="en-GB" smtClean="0">
                <a:solidFill>
                  <a:srgbClr val="000000"/>
                </a:solidFill>
              </a:rPr>
              <a:t>Non-Proliferation-Regime auf </a:t>
            </a:r>
            <a:r>
              <a:rPr lang="en-GB" dirty="0" err="1">
                <a:solidFill>
                  <a:srgbClr val="000000"/>
                </a:solidFill>
              </a:rPr>
              <a:t>hohem</a:t>
            </a:r>
            <a:r>
              <a:rPr lang="en-GB" dirty="0">
                <a:solidFill>
                  <a:srgbClr val="000000"/>
                </a:solidFill>
              </a:rPr>
              <a:t> </a:t>
            </a:r>
            <a:r>
              <a:rPr lang="en-GB" dirty="0" err="1">
                <a:solidFill>
                  <a:srgbClr val="000000"/>
                </a:solidFill>
              </a:rPr>
              <a:t>Niveau</a:t>
            </a:r>
            <a:r>
              <a:rPr lang="en-GB" dirty="0">
                <a:solidFill>
                  <a:srgbClr val="000000"/>
                </a:solidFill>
              </a:rPr>
              <a:t>  </a:t>
            </a:r>
          </a:p>
          <a:p>
            <a:pPr lvl="1">
              <a:buClr>
                <a:srgbClr val="DC0C23"/>
              </a:buClr>
              <a:defRPr/>
            </a:pPr>
            <a:r>
              <a:rPr lang="de-DE" dirty="0">
                <a:solidFill>
                  <a:srgbClr val="000000"/>
                </a:solidFill>
              </a:rPr>
              <a:t>Eine echte europäische Aufsichtsbehörde für nukleare Sicherheit und Aufsichtsbehörden, die die Kernkraftwerke abdecken, Zwischen- und Endlagerung im Rahmen eines einheitlichen Rechtsrahmens  </a:t>
            </a:r>
          </a:p>
          <a:p>
            <a:pPr lvl="1">
              <a:buClr>
                <a:srgbClr val="DC0C23"/>
              </a:buClr>
              <a:defRPr/>
            </a:pPr>
            <a:r>
              <a:rPr lang="de-DE" dirty="0">
                <a:solidFill>
                  <a:srgbClr val="000000"/>
                </a:solidFill>
              </a:rPr>
              <a:t>In diesem Bereich </a:t>
            </a:r>
            <a:r>
              <a:rPr lang="de-DE" dirty="0" smtClean="0">
                <a:solidFill>
                  <a:srgbClr val="000000"/>
                </a:solidFill>
              </a:rPr>
              <a:t>muss ein </a:t>
            </a:r>
            <a:r>
              <a:rPr lang="de-DE" dirty="0">
                <a:solidFill>
                  <a:srgbClr val="000000"/>
                </a:solidFill>
              </a:rPr>
              <a:t>gutes Kräftegleichgewicht und einen guten Kooperationsmechanismus zwischen der europäischen und nationalen nuklearen Aufsicht </a:t>
            </a:r>
            <a:r>
              <a:rPr lang="de-DE" dirty="0" smtClean="0">
                <a:solidFill>
                  <a:srgbClr val="000000"/>
                </a:solidFill>
              </a:rPr>
              <a:t>geschaffen werden, </a:t>
            </a:r>
            <a:r>
              <a:rPr lang="de-DE" dirty="0">
                <a:solidFill>
                  <a:srgbClr val="000000"/>
                </a:solidFill>
              </a:rPr>
              <a:t>mit viel Spielraum für die nationale Regulierung, aber auf einer sehr strengen Ebene und mit der Verpflichtung zur Überwachung und Kontrolle auf EU-Ebene unter strikter Transparenz</a:t>
            </a:r>
          </a:p>
          <a:p>
            <a:pPr lvl="1">
              <a:buClr>
                <a:srgbClr val="DC0C23"/>
              </a:buClr>
              <a:defRPr/>
            </a:pPr>
            <a:r>
              <a:rPr lang="de-DE" dirty="0">
                <a:solidFill>
                  <a:srgbClr val="000000"/>
                </a:solidFill>
              </a:rPr>
              <a:t>Ein neues, einheitliches, fortschrittliches </a:t>
            </a:r>
            <a:r>
              <a:rPr lang="de-DE">
                <a:solidFill>
                  <a:srgbClr val="000000"/>
                </a:solidFill>
              </a:rPr>
              <a:t>und </a:t>
            </a:r>
            <a:r>
              <a:rPr lang="de-DE" smtClean="0">
                <a:solidFill>
                  <a:srgbClr val="000000"/>
                </a:solidFill>
              </a:rPr>
              <a:t>vollständiges Europäisches </a:t>
            </a:r>
            <a:r>
              <a:rPr lang="de-DE" dirty="0">
                <a:solidFill>
                  <a:srgbClr val="000000"/>
                </a:solidFill>
              </a:rPr>
              <a:t>Haftungsregime im Rahmen </a:t>
            </a:r>
            <a:r>
              <a:rPr lang="de-DE">
                <a:solidFill>
                  <a:srgbClr val="000000"/>
                </a:solidFill>
              </a:rPr>
              <a:t>von </a:t>
            </a:r>
            <a:r>
              <a:rPr lang="de-DE" smtClean="0">
                <a:solidFill>
                  <a:srgbClr val="000000"/>
                </a:solidFill>
              </a:rPr>
              <a:t>EURATOM“ à </a:t>
            </a:r>
            <a:r>
              <a:rPr lang="de-DE" dirty="0" smtClean="0">
                <a:solidFill>
                  <a:srgbClr val="000000"/>
                </a:solidFill>
              </a:rPr>
              <a:t>la Austria“</a:t>
            </a:r>
            <a:endParaRPr lang="de-DE" dirty="0">
              <a:solidFill>
                <a:srgbClr val="000000"/>
              </a:solidFill>
            </a:endParaRPr>
          </a:p>
          <a:p>
            <a:endParaRPr lang="en-GB" dirty="0"/>
          </a:p>
        </p:txBody>
      </p:sp>
    </p:spTree>
    <p:extLst>
      <p:ext uri="{BB962C8B-B14F-4D97-AF65-F5344CB8AC3E}">
        <p14:creationId xmlns:p14="http://schemas.microsoft.com/office/powerpoint/2010/main" val="24479312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Besondere Notwendigkeiten (II)</a:t>
            </a:r>
          </a:p>
        </p:txBody>
      </p:sp>
      <p:sp>
        <p:nvSpPr>
          <p:cNvPr id="3" name="Inhaltsplatzhalter 2"/>
          <p:cNvSpPr>
            <a:spLocks noGrp="1"/>
          </p:cNvSpPr>
          <p:nvPr>
            <p:ph sz="quarter" idx="10"/>
          </p:nvPr>
        </p:nvSpPr>
        <p:spPr/>
        <p:txBody>
          <a:bodyPr/>
          <a:lstStyle/>
          <a:p>
            <a:pPr lvl="0">
              <a:buClr>
                <a:srgbClr val="DC0C23"/>
              </a:buClr>
              <a:buFont typeface="Wingdings" panose="05000000000000000000" pitchFamily="2" charset="2"/>
              <a:buChar char="§"/>
              <a:defRPr/>
            </a:pPr>
            <a:r>
              <a:rPr lang="de-DE">
                <a:solidFill>
                  <a:srgbClr val="000000"/>
                </a:solidFill>
              </a:rPr>
              <a:t>Klare Regeln für eine gemeinsame, verpflichtende Beaufsichtigung von Kernkraftwerken in einem bestimmten Umkreis zu Nachbarländern</a:t>
            </a:r>
            <a:br>
              <a:rPr lang="de-DE">
                <a:solidFill>
                  <a:srgbClr val="000000"/>
                </a:solidFill>
              </a:rPr>
            </a:br>
            <a:endParaRPr lang="de-DE">
              <a:solidFill>
                <a:srgbClr val="000000"/>
              </a:solidFill>
            </a:endParaRPr>
          </a:p>
          <a:p>
            <a:pPr lvl="0">
              <a:buClr>
                <a:srgbClr val="DC0C23"/>
              </a:buClr>
              <a:buFont typeface="Wingdings" panose="05000000000000000000" pitchFamily="2" charset="2"/>
              <a:buChar char="§"/>
              <a:defRPr/>
            </a:pPr>
            <a:r>
              <a:rPr lang="de-DE">
                <a:solidFill>
                  <a:srgbClr val="000000"/>
                </a:solidFill>
              </a:rPr>
              <a:t>Strenge Bindung von EURATOM mit ESPOO- und Arhus-Regeln</a:t>
            </a:r>
            <a:br>
              <a:rPr lang="de-DE">
                <a:solidFill>
                  <a:srgbClr val="000000"/>
                </a:solidFill>
              </a:rPr>
            </a:br>
            <a:endParaRPr lang="de-DE">
              <a:solidFill>
                <a:srgbClr val="000000"/>
              </a:solidFill>
            </a:endParaRPr>
          </a:p>
          <a:p>
            <a:pPr lvl="0">
              <a:buClr>
                <a:srgbClr val="DC0C23"/>
              </a:buClr>
              <a:buFont typeface="Wingdings" panose="05000000000000000000" pitchFamily="2" charset="2"/>
              <a:buChar char="§"/>
              <a:defRPr/>
            </a:pPr>
            <a:r>
              <a:rPr lang="de-DE">
                <a:solidFill>
                  <a:srgbClr val="000000"/>
                </a:solidFill>
              </a:rPr>
              <a:t>Strenge Regeln zur vollsten Lebenszyklus-Verantwortung von Eigentümern oder ehemaligen Eigentümern von Kernkraftwerken-Verursacher Prinzip festzulegen</a:t>
            </a:r>
            <a:endParaRPr lang="en-GB">
              <a:solidFill>
                <a:srgbClr val="000000"/>
              </a:solidFill>
            </a:endParaRPr>
          </a:p>
          <a:p>
            <a:endParaRPr lang="en-GB"/>
          </a:p>
        </p:txBody>
      </p:sp>
    </p:spTree>
    <p:extLst>
      <p:ext uri="{BB962C8B-B14F-4D97-AF65-F5344CB8AC3E}">
        <p14:creationId xmlns:p14="http://schemas.microsoft.com/office/powerpoint/2010/main" val="31750653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Titel und </a:t>
            </a:r>
            <a:r>
              <a:rPr lang="en-GB" dirty="0" err="1" smtClean="0"/>
              <a:t>Präambel</a:t>
            </a:r>
            <a:r>
              <a:rPr lang="en-GB" dirty="0" smtClean="0"/>
              <a:t> - </a:t>
            </a:r>
            <a:r>
              <a:rPr lang="en-GB" dirty="0" err="1" smtClean="0"/>
              <a:t>Frühjahrsputz</a:t>
            </a:r>
            <a:endParaRPr lang="en-GB" dirty="0"/>
          </a:p>
        </p:txBody>
      </p:sp>
      <p:sp>
        <p:nvSpPr>
          <p:cNvPr id="3" name="Inhaltsplatzhalter 2"/>
          <p:cNvSpPr>
            <a:spLocks noGrp="1"/>
          </p:cNvSpPr>
          <p:nvPr>
            <p:ph sz="quarter" idx="10"/>
          </p:nvPr>
        </p:nvSpPr>
        <p:spPr/>
        <p:txBody>
          <a:bodyPr/>
          <a:lstStyle/>
          <a:p>
            <a:r>
              <a:rPr lang="de-DE" dirty="0" smtClean="0"/>
              <a:t>Statt Titel </a:t>
            </a:r>
            <a:r>
              <a:rPr lang="de-DE" dirty="0"/>
              <a:t>„</a:t>
            </a:r>
            <a:r>
              <a:rPr lang="de-DE" dirty="0" smtClean="0"/>
              <a:t>Vertrag </a:t>
            </a:r>
            <a:r>
              <a:rPr lang="de-DE" dirty="0"/>
              <a:t>zur Gründung der Europäischen Atomgemeinschaft“ sollte erwogen werden </a:t>
            </a:r>
            <a:r>
              <a:rPr lang="de-DE" dirty="0" smtClean="0"/>
              <a:t> </a:t>
            </a:r>
            <a:r>
              <a:rPr lang="de-DE" dirty="0"/>
              <a:t>„Europäischer Vertrag zum Schutz vor ionisierenden Strahlen, nuklearer Nichtverbreitung, und der Einführung einer EU-weiten nuklearen Haftungsregelung “ (European Nuclear </a:t>
            </a:r>
            <a:r>
              <a:rPr lang="de-DE" dirty="0" err="1"/>
              <a:t>Safeguard</a:t>
            </a:r>
            <a:r>
              <a:rPr lang="de-DE" dirty="0"/>
              <a:t> and </a:t>
            </a:r>
            <a:r>
              <a:rPr lang="de-DE" dirty="0" err="1"/>
              <a:t>Liability</a:t>
            </a:r>
            <a:r>
              <a:rPr lang="de-DE" dirty="0"/>
              <a:t> Treaty).</a:t>
            </a:r>
          </a:p>
          <a:p>
            <a:pPr marL="0" indent="0">
              <a:buNone/>
            </a:pPr>
            <a:endParaRPr lang="en-GB" dirty="0"/>
          </a:p>
        </p:txBody>
      </p:sp>
    </p:spTree>
    <p:extLst>
      <p:ext uri="{BB962C8B-B14F-4D97-AF65-F5344CB8AC3E}">
        <p14:creationId xmlns:p14="http://schemas.microsoft.com/office/powerpoint/2010/main" val="14190250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Präambel</a:t>
            </a:r>
            <a:endParaRPr lang="en-GB" dirty="0"/>
          </a:p>
        </p:txBody>
      </p:sp>
      <p:sp>
        <p:nvSpPr>
          <p:cNvPr id="3" name="Inhaltsplatzhalter 2"/>
          <p:cNvSpPr>
            <a:spLocks noGrp="1"/>
          </p:cNvSpPr>
          <p:nvPr>
            <p:ph sz="quarter" idx="10"/>
          </p:nvPr>
        </p:nvSpPr>
        <p:spPr/>
        <p:txBody>
          <a:bodyPr/>
          <a:lstStyle/>
          <a:p>
            <a:r>
              <a:rPr lang="de-DE" dirty="0"/>
              <a:t>Die Präambel </a:t>
            </a:r>
            <a:r>
              <a:rPr lang="de-DE"/>
              <a:t>des </a:t>
            </a:r>
            <a:r>
              <a:rPr lang="de-DE" smtClean="0"/>
              <a:t>EURATOM</a:t>
            </a:r>
            <a:r>
              <a:rPr lang="de-DE" dirty="0"/>
              <a:t>-</a:t>
            </a:r>
            <a:r>
              <a:rPr lang="de-DE" smtClean="0"/>
              <a:t>Vertrages </a:t>
            </a:r>
            <a:r>
              <a:rPr lang="de-DE" dirty="0"/>
              <a:t>war das Kind ihrer Zeit und findet bis auf einen Absatz keinen Bezug mehr zur heutigen Energiewelt in der Europäischen </a:t>
            </a:r>
            <a:r>
              <a:rPr lang="de-DE" dirty="0" smtClean="0"/>
              <a:t>Union</a:t>
            </a:r>
          </a:p>
          <a:p>
            <a:endParaRPr lang="de-DE" dirty="0"/>
          </a:p>
          <a:p>
            <a:r>
              <a:rPr lang="de-DE" smtClean="0"/>
              <a:t>Im Folgenden </a:t>
            </a:r>
            <a:r>
              <a:rPr lang="de-DE" dirty="0" smtClean="0"/>
              <a:t>werden einige </a:t>
            </a:r>
            <a:r>
              <a:rPr lang="de-DE" dirty="0" err="1" smtClean="0"/>
              <a:t>Präambelvorschläge</a:t>
            </a:r>
            <a:r>
              <a:rPr lang="de-DE" dirty="0" smtClean="0"/>
              <a:t> angeführt, die zunächst lediglich der Diskussion dienen sollen </a:t>
            </a:r>
            <a:endParaRPr lang="en-GB" dirty="0"/>
          </a:p>
        </p:txBody>
      </p:sp>
    </p:spTree>
    <p:extLst>
      <p:ext uri="{BB962C8B-B14F-4D97-AF65-F5344CB8AC3E}">
        <p14:creationId xmlns:p14="http://schemas.microsoft.com/office/powerpoint/2010/main" val="61505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rgbClr val="FF0000"/>
                </a:solidFill>
              </a:rPr>
              <a:t>EURATOM Aufgaben und Ziele</a:t>
            </a:r>
            <a:endParaRPr lang="de-DE" dirty="0"/>
          </a:p>
        </p:txBody>
      </p:sp>
      <p:sp>
        <p:nvSpPr>
          <p:cNvPr id="3" name="Inhaltsplatzhalter 2"/>
          <p:cNvSpPr>
            <a:spLocks noGrp="1"/>
          </p:cNvSpPr>
          <p:nvPr>
            <p:ph sz="quarter" idx="10"/>
          </p:nvPr>
        </p:nvSpPr>
        <p:spPr>
          <a:xfrm>
            <a:off x="576261" y="1414021"/>
            <a:ext cx="7785313" cy="4755196"/>
          </a:xfrm>
        </p:spPr>
        <p:txBody>
          <a:bodyPr/>
          <a:lstStyle/>
          <a:p>
            <a:pPr lvl="0">
              <a:buClr>
                <a:srgbClr val="DC0C23"/>
              </a:buClr>
            </a:pPr>
            <a:r>
              <a:rPr lang="de-DE" sz="2000" dirty="0"/>
              <a:t>Förderung der Forschung zur Kernenergie (Art. 2 a) und "...Schaffung der Voraussetzungen für die rasche Errichtung und das Wachstum der Nuklearindustrie" (Art. 1 Abs. 2)</a:t>
            </a:r>
          </a:p>
          <a:p>
            <a:pPr lvl="0">
              <a:buClr>
                <a:srgbClr val="DC0C23"/>
              </a:buClr>
            </a:pPr>
            <a:r>
              <a:rPr lang="de-DE" sz="2000" dirty="0"/>
              <a:t>Einheitliche Sicherheitsstandards</a:t>
            </a:r>
          </a:p>
          <a:p>
            <a:pPr lvl="0">
              <a:buClr>
                <a:srgbClr val="DC0C23"/>
              </a:buClr>
            </a:pPr>
            <a:r>
              <a:rPr lang="de-DE" sz="2000" dirty="0"/>
              <a:t>Gewährleistung der regelmäßigen Versorgung mit Erzen und Kernbrennstoffen</a:t>
            </a:r>
          </a:p>
          <a:p>
            <a:pPr lvl="1">
              <a:buClr>
                <a:srgbClr val="DC0C23"/>
              </a:buClr>
            </a:pPr>
            <a:r>
              <a:rPr lang="de-DE" dirty="0"/>
              <a:t>NB: die Europäische Versorgungsagentur hat nie eine wichtige Rolle gespielt</a:t>
            </a:r>
          </a:p>
          <a:p>
            <a:pPr lvl="0">
              <a:buClr>
                <a:srgbClr val="DC0C23"/>
              </a:buClr>
            </a:pPr>
            <a:r>
              <a:rPr lang="de-DE" sz="2000" dirty="0" smtClean="0"/>
              <a:t>Non-Proliferation</a:t>
            </a:r>
            <a:endParaRPr lang="de-DE" sz="2000" dirty="0"/>
          </a:p>
          <a:p>
            <a:pPr lvl="0">
              <a:buClr>
                <a:srgbClr val="DC0C23"/>
              </a:buClr>
            </a:pPr>
            <a:r>
              <a:rPr lang="de-DE" sz="2000" dirty="0"/>
              <a:t>Gewährleistung des freien Kapitalverkehrs für Investitionen in die Kernenergie und die Freizügigkeit von Arbeitsplätzen für Fachleute in diesem Sektor</a:t>
            </a:r>
          </a:p>
          <a:p>
            <a:pPr lvl="0">
              <a:buClr>
                <a:srgbClr val="DC0C23"/>
              </a:buClr>
            </a:pPr>
            <a:r>
              <a:rPr lang="de-DE" sz="2000" dirty="0"/>
              <a:t> Gründung gemeinsamer Unternehmen</a:t>
            </a:r>
            <a:endParaRPr lang="en-GB" sz="2000" dirty="0"/>
          </a:p>
        </p:txBody>
      </p:sp>
    </p:spTree>
    <p:extLst>
      <p:ext uri="{BB962C8B-B14F-4D97-AF65-F5344CB8AC3E}">
        <p14:creationId xmlns:p14="http://schemas.microsoft.com/office/powerpoint/2010/main" val="29341745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4294967295"/>
          </p:nvPr>
        </p:nvSpPr>
        <p:spPr>
          <a:xfrm>
            <a:off x="216816" y="561703"/>
            <a:ext cx="8652864" cy="5597797"/>
          </a:xfrm>
        </p:spPr>
        <p:txBody>
          <a:bodyPr/>
          <a:lstStyle/>
          <a:p>
            <a:pPr marL="0" indent="0">
              <a:buNone/>
            </a:pPr>
            <a:r>
              <a:rPr lang="de-DE" sz="2000" b="1" dirty="0" smtClean="0">
                <a:solidFill>
                  <a:srgbClr val="FF0000"/>
                </a:solidFill>
              </a:rPr>
              <a:t>VORSCHLÄGE für Formulierungen  zur Präambel</a:t>
            </a:r>
          </a:p>
          <a:p>
            <a:endParaRPr lang="de-DE" sz="1200" dirty="0"/>
          </a:p>
          <a:p>
            <a:r>
              <a:rPr lang="de-DE" sz="2000" dirty="0" smtClean="0"/>
              <a:t>IN </a:t>
            </a:r>
            <a:r>
              <a:rPr lang="de-DE" sz="2000" dirty="0"/>
              <a:t>DER ERKENNTNIS, dass mehr als 60 Jahre nach der Gründung der Europäischen </a:t>
            </a:r>
            <a:r>
              <a:rPr lang="de-DE" sz="2000" dirty="0" smtClean="0"/>
              <a:t>Atomgemeinschaft </a:t>
            </a:r>
            <a:r>
              <a:rPr lang="de-DE" sz="2000" dirty="0"/>
              <a:t>die Zeit reif ist, den </a:t>
            </a:r>
            <a:r>
              <a:rPr lang="de-DE" sz="2000" dirty="0" smtClean="0"/>
              <a:t>bisherigen </a:t>
            </a:r>
            <a:r>
              <a:rPr lang="de-DE" sz="2000" dirty="0"/>
              <a:t>Vertrag grundlegend zu reformieren,</a:t>
            </a:r>
          </a:p>
          <a:p>
            <a:r>
              <a:rPr lang="de-DE" sz="2000" dirty="0"/>
              <a:t>IN DEM BEWUSSTSEIN, dass im europäischen Binnenmarkt für Energie </a:t>
            </a:r>
            <a:r>
              <a:rPr lang="de-DE" sz="2000" dirty="0" smtClean="0"/>
              <a:t>keine </a:t>
            </a:r>
            <a:r>
              <a:rPr lang="de-DE" sz="2000" smtClean="0"/>
              <a:t>Notwendigkeit für </a:t>
            </a:r>
            <a:r>
              <a:rPr lang="de-DE" sz="2000" dirty="0"/>
              <a:t>ein Fördersonderrecht </a:t>
            </a:r>
            <a:r>
              <a:rPr lang="de-DE" sz="2000"/>
              <a:t>für </a:t>
            </a:r>
            <a:r>
              <a:rPr lang="de-DE" sz="2000" smtClean="0"/>
              <a:t>Atomenergie besteht,</a:t>
            </a:r>
            <a:endParaRPr lang="de-DE" sz="2000" dirty="0"/>
          </a:p>
          <a:p>
            <a:r>
              <a:rPr lang="de-DE" sz="2000" dirty="0"/>
              <a:t>IN DER ERKENNTNIS, dass die </a:t>
            </a:r>
            <a:r>
              <a:rPr lang="de-DE" sz="2000"/>
              <a:t>Union </a:t>
            </a:r>
            <a:r>
              <a:rPr lang="de-DE" sz="2000" smtClean="0"/>
              <a:t>die </a:t>
            </a:r>
            <a:r>
              <a:rPr lang="de-DE" sz="2000"/>
              <a:t>erforderlichen </a:t>
            </a:r>
            <a:r>
              <a:rPr lang="de-DE" sz="2000" smtClean="0"/>
              <a:t>Maßnahmen </a:t>
            </a:r>
            <a:r>
              <a:rPr lang="de-DE" sz="2000" dirty="0"/>
              <a:t>zu </a:t>
            </a:r>
            <a:r>
              <a:rPr lang="de-DE" sz="2000"/>
              <a:t>erlassen </a:t>
            </a:r>
            <a:r>
              <a:rPr lang="de-DE" sz="2000" smtClean="0"/>
              <a:t>hat, </a:t>
            </a:r>
            <a:r>
              <a:rPr lang="de-DE" sz="2000" dirty="0"/>
              <a:t>um nach Maßgabe der einschlägigen </a:t>
            </a:r>
            <a:r>
              <a:rPr lang="de-DE" sz="2000" dirty="0" smtClean="0"/>
              <a:t>Bestimmungen </a:t>
            </a:r>
            <a:r>
              <a:rPr lang="de-DE" sz="2000" dirty="0"/>
              <a:t>der Verträge den </a:t>
            </a:r>
            <a:r>
              <a:rPr lang="de-DE" sz="2000" dirty="0" smtClean="0"/>
              <a:t>Binnenmarkt </a:t>
            </a:r>
            <a:r>
              <a:rPr lang="de-DE" sz="2000" dirty="0"/>
              <a:t>zu verwirklichen </a:t>
            </a:r>
            <a:r>
              <a:rPr lang="de-DE" sz="2000" dirty="0" smtClean="0"/>
              <a:t>beziehungsweise </a:t>
            </a:r>
            <a:r>
              <a:rPr lang="de-DE" sz="2000" dirty="0"/>
              <a:t>dessen </a:t>
            </a:r>
            <a:r>
              <a:rPr lang="de-DE" sz="2000" dirty="0" smtClean="0"/>
              <a:t>Funktionieren </a:t>
            </a:r>
            <a:r>
              <a:rPr lang="de-DE" sz="2000" dirty="0"/>
              <a:t>zu gewährleisten,</a:t>
            </a:r>
          </a:p>
          <a:p>
            <a:r>
              <a:rPr lang="de-DE" sz="2000" dirty="0"/>
              <a:t>ENTSCHLOSSEN, eine </a:t>
            </a:r>
            <a:r>
              <a:rPr lang="de-DE" sz="2000" dirty="0" smtClean="0"/>
              <a:t>nachhaltige </a:t>
            </a:r>
            <a:r>
              <a:rPr lang="de-DE" sz="2000" dirty="0"/>
              <a:t>Energieunion ohne </a:t>
            </a:r>
            <a:r>
              <a:rPr lang="de-DE" sz="2000"/>
              <a:t>eine </a:t>
            </a:r>
            <a:r>
              <a:rPr lang="de-DE" sz="2000" smtClean="0"/>
              <a:t>besondere </a:t>
            </a:r>
            <a:r>
              <a:rPr lang="de-DE" sz="2000" dirty="0"/>
              <a:t>Förderrolle </a:t>
            </a:r>
            <a:r>
              <a:rPr lang="de-DE" sz="2000"/>
              <a:t>für </a:t>
            </a:r>
            <a:r>
              <a:rPr lang="de-DE" sz="2000" smtClean="0"/>
              <a:t>Atomkraftanlagen im </a:t>
            </a:r>
            <a:r>
              <a:rPr lang="de-DE" sz="2000" dirty="0"/>
              <a:t>Rahmen der Wirtschafts- und </a:t>
            </a:r>
            <a:r>
              <a:rPr lang="de-DE" sz="2000"/>
              <a:t>Währungsunion </a:t>
            </a:r>
            <a:r>
              <a:rPr lang="de-DE" sz="2000" smtClean="0"/>
              <a:t>weiterzuentwickeln</a:t>
            </a:r>
            <a:r>
              <a:rPr lang="de-DE" sz="2000" dirty="0"/>
              <a:t>, </a:t>
            </a:r>
            <a:r>
              <a:rPr lang="de-DE" sz="2000"/>
              <a:t>im </a:t>
            </a:r>
            <a:r>
              <a:rPr lang="de-DE" sz="2000" smtClean="0"/>
              <a:t>Einklang </a:t>
            </a:r>
            <a:r>
              <a:rPr lang="de-DE" sz="2000" dirty="0"/>
              <a:t>mit </a:t>
            </a:r>
            <a:r>
              <a:rPr lang="de-DE" sz="2000"/>
              <a:t>dem </a:t>
            </a:r>
            <a:r>
              <a:rPr lang="de-DE" sz="2000" smtClean="0"/>
              <a:t>EU- </a:t>
            </a:r>
            <a:r>
              <a:rPr lang="de-DE" sz="2000" dirty="0"/>
              <a:t>Vertrag und dem Vertrag über </a:t>
            </a:r>
            <a:r>
              <a:rPr lang="de-DE" sz="2000"/>
              <a:t>die </a:t>
            </a:r>
            <a:r>
              <a:rPr lang="de-DE" sz="2000" smtClean="0"/>
              <a:t>Arbeitsweise </a:t>
            </a:r>
            <a:r>
              <a:rPr lang="de-DE" sz="2000" dirty="0"/>
              <a:t>der Europäischen Union</a:t>
            </a:r>
            <a:r>
              <a:rPr lang="de-DE" sz="2000" dirty="0" smtClean="0"/>
              <a:t>,</a:t>
            </a:r>
          </a:p>
        </p:txBody>
      </p:sp>
    </p:spTree>
    <p:extLst>
      <p:ext uri="{BB962C8B-B14F-4D97-AF65-F5344CB8AC3E}">
        <p14:creationId xmlns:p14="http://schemas.microsoft.com/office/powerpoint/2010/main" val="25733057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quarter" idx="10"/>
          </p:nvPr>
        </p:nvSpPr>
        <p:spPr>
          <a:xfrm>
            <a:off x="483327" y="571264"/>
            <a:ext cx="8242662" cy="5427818"/>
          </a:xfrm>
        </p:spPr>
        <p:txBody>
          <a:bodyPr/>
          <a:lstStyle/>
          <a:p>
            <a:r>
              <a:rPr lang="de-DE" sz="2000" dirty="0"/>
              <a:t>IN DEM BEWUSSTSEIN, dass die besondere </a:t>
            </a:r>
            <a:r>
              <a:rPr lang="de-DE" sz="2000"/>
              <a:t>Gefährlichkeit </a:t>
            </a:r>
            <a:r>
              <a:rPr lang="de-DE" sz="2000" smtClean="0"/>
              <a:t>der </a:t>
            </a:r>
            <a:r>
              <a:rPr lang="de-DE" sz="2000" dirty="0"/>
              <a:t>Atomtechnologie, seiner Abfälle, der Errichtung und Überwachung </a:t>
            </a:r>
            <a:r>
              <a:rPr lang="de-DE" sz="2000"/>
              <a:t>von </a:t>
            </a:r>
            <a:r>
              <a:rPr lang="de-DE" sz="2000" smtClean="0"/>
              <a:t>Zwischen- </a:t>
            </a:r>
            <a:r>
              <a:rPr lang="de-DE" sz="2000" dirty="0"/>
              <a:t>und Endlagern sowie der Kernbrennstoffe und ihrer Behandlung  </a:t>
            </a:r>
            <a:r>
              <a:rPr lang="de-DE" sz="2000"/>
              <a:t>weiterhin  </a:t>
            </a:r>
            <a:r>
              <a:rPr lang="de-DE" sz="2000" smtClean="0"/>
              <a:t>besondere </a:t>
            </a:r>
            <a:r>
              <a:rPr lang="de-DE" sz="2000" dirty="0"/>
              <a:t>Schutzvorschriften in einem eigenständigen europäischen Vertrag rechtfertigt, ohne jedoch Sonderrechte für die Förderung dieser </a:t>
            </a:r>
            <a:r>
              <a:rPr lang="de-DE" sz="2000"/>
              <a:t>Industrie </a:t>
            </a:r>
            <a:r>
              <a:rPr lang="de-DE" sz="2000" smtClean="0"/>
              <a:t>beizubehalten,</a:t>
            </a:r>
            <a:endParaRPr lang="de-DE" sz="2000" dirty="0"/>
          </a:p>
          <a:p>
            <a:r>
              <a:rPr lang="de-DE" sz="2000" dirty="0" smtClean="0"/>
              <a:t>IN </a:t>
            </a:r>
            <a:r>
              <a:rPr lang="de-DE" sz="2000" dirty="0"/>
              <a:t>DER ERKENNTNIS </a:t>
            </a:r>
            <a:r>
              <a:rPr lang="de-DE" sz="2000"/>
              <a:t>der </a:t>
            </a:r>
            <a:r>
              <a:rPr lang="de-DE" sz="2000" smtClean="0"/>
              <a:t>Notwendigkeit </a:t>
            </a:r>
            <a:r>
              <a:rPr lang="de-DE" sz="2000" dirty="0"/>
              <a:t>fortschrittlicher Regeln in der Europäischen </a:t>
            </a:r>
            <a:r>
              <a:rPr lang="de-DE" sz="2000"/>
              <a:t>Union </a:t>
            </a:r>
            <a:r>
              <a:rPr lang="de-DE" sz="2000" smtClean="0"/>
              <a:t>auf </a:t>
            </a:r>
            <a:r>
              <a:rPr lang="de-DE" sz="2000" dirty="0"/>
              <a:t>dem Gebiet </a:t>
            </a:r>
            <a:r>
              <a:rPr lang="de-DE" sz="2000"/>
              <a:t>des </a:t>
            </a:r>
            <a:r>
              <a:rPr lang="de-DE" sz="2000" smtClean="0"/>
              <a:t>Strahlenschutzes, des Umweltschutzes, </a:t>
            </a:r>
            <a:r>
              <a:rPr lang="de-DE" sz="2000" dirty="0"/>
              <a:t>in Bezug auf die friedliche Nutzung </a:t>
            </a:r>
            <a:r>
              <a:rPr lang="de-DE" sz="2000"/>
              <a:t>der </a:t>
            </a:r>
            <a:r>
              <a:rPr lang="de-DE" sz="2000" smtClean="0"/>
              <a:t>Kernenergie, der </a:t>
            </a:r>
            <a:r>
              <a:rPr lang="de-DE" sz="2000" dirty="0"/>
              <a:t>Nichtverbreitung von Kernmaterial für den gesamten Lebenszyklus </a:t>
            </a:r>
          </a:p>
          <a:p>
            <a:r>
              <a:rPr lang="de-DE" sz="2000" dirty="0"/>
              <a:t>IN </a:t>
            </a:r>
            <a:r>
              <a:rPr lang="de-DE" sz="2000"/>
              <a:t>DER </a:t>
            </a:r>
            <a:r>
              <a:rPr lang="de-DE" sz="2000" smtClean="0"/>
              <a:t>ERKENNTNIS, </a:t>
            </a:r>
            <a:r>
              <a:rPr lang="de-DE" sz="2000" dirty="0"/>
              <a:t>die Sicherheiten auf dem höchsten Niveau von Nachhaltigkeit entlang des gesamten Lebenszyklus der Anlagen und der spaltbaren Materialien zu schaffen, die erforderlich sind, um alle Gefahren für die Umwelt, das Leben und die Gesundheit der Menschheit   auszuschließen </a:t>
            </a:r>
          </a:p>
          <a:p>
            <a:r>
              <a:rPr lang="de-DE" sz="2000" dirty="0"/>
              <a:t>IN DER ÜBERZEUGUNG der Notwendigkeit für ein  fortschrittliches, einheitliches nukleares Haftungsrecht in der Europäischen Union für atomare Unfälle,</a:t>
            </a:r>
          </a:p>
          <a:p>
            <a:endParaRPr lang="de-DE" dirty="0"/>
          </a:p>
          <a:p>
            <a:endParaRPr lang="de-DE" dirty="0"/>
          </a:p>
          <a:p>
            <a:endParaRPr lang="en-GB" dirty="0"/>
          </a:p>
        </p:txBody>
      </p:sp>
    </p:spTree>
    <p:extLst>
      <p:ext uri="{BB962C8B-B14F-4D97-AF65-F5344CB8AC3E}">
        <p14:creationId xmlns:p14="http://schemas.microsoft.com/office/powerpoint/2010/main" val="10196519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576262" y="770709"/>
            <a:ext cx="7992000" cy="5388629"/>
          </a:xfrm>
        </p:spPr>
        <p:txBody>
          <a:bodyPr/>
          <a:lstStyle/>
          <a:p>
            <a:r>
              <a:rPr lang="de-DE" sz="2000" dirty="0"/>
              <a:t>IN DEM VERSTÄNDNIS der Notwendigkeit engerer Zusammenarbeit zwischen </a:t>
            </a:r>
            <a:r>
              <a:rPr lang="de-DE" sz="2000"/>
              <a:t>den </a:t>
            </a:r>
            <a:r>
              <a:rPr lang="de-DE" sz="2000" smtClean="0"/>
              <a:t>Mitgliedstaaten </a:t>
            </a:r>
            <a:r>
              <a:rPr lang="de-DE" sz="2000" dirty="0"/>
              <a:t>in Bezug auf grenzüberschreitende Wirkungen der Atomenergie, insbesondere zur Vermeidung und bei Störfällen von Anlagen sowie bei der Frage von Laufzeitverlängerungen und Neubauten, </a:t>
            </a:r>
          </a:p>
          <a:p>
            <a:r>
              <a:rPr lang="de-DE" sz="2000" dirty="0" smtClean="0"/>
              <a:t>IN </a:t>
            </a:r>
            <a:r>
              <a:rPr lang="de-DE" sz="2000" dirty="0"/>
              <a:t>DEM BESTREBEN eines solidarischen, vom Gemeinschaftswillen </a:t>
            </a:r>
            <a:r>
              <a:rPr lang="de-DE" sz="2000"/>
              <a:t>getragenen </a:t>
            </a:r>
            <a:r>
              <a:rPr lang="de-DE" sz="2000" smtClean="0"/>
              <a:t>Rückbauprogramms </a:t>
            </a:r>
            <a:r>
              <a:rPr lang="de-DE" sz="2000" dirty="0"/>
              <a:t>für alte Atomkraftwerke in der Europäischen Union bis zur sicheren Endlagerung, unter voller Beachtung </a:t>
            </a:r>
            <a:r>
              <a:rPr lang="de-DE" sz="2000"/>
              <a:t>des </a:t>
            </a:r>
            <a:r>
              <a:rPr lang="de-DE" sz="2000" smtClean="0"/>
              <a:t>Verursacherprinzips</a:t>
            </a:r>
            <a:r>
              <a:rPr lang="de-DE" sz="2000" dirty="0"/>
              <a:t>,</a:t>
            </a:r>
          </a:p>
          <a:p>
            <a:r>
              <a:rPr lang="de-DE" sz="2000" dirty="0"/>
              <a:t>ENTSCHLOSSEN , Demokratie und Effizienz in der Arbeit der Organe weiter zu stärken, damit diese in die Lage </a:t>
            </a:r>
            <a:r>
              <a:rPr lang="de-DE" sz="2000"/>
              <a:t>versetzt </a:t>
            </a:r>
            <a:r>
              <a:rPr lang="de-DE" sz="2000" smtClean="0"/>
              <a:t>werden</a:t>
            </a:r>
            <a:r>
              <a:rPr lang="de-DE" sz="2000" dirty="0"/>
              <a:t>, die ihnen übertragenen Aufgaben in einem einheitlichen institutionellen Rahmen besser wahrzunehmen, </a:t>
            </a:r>
          </a:p>
          <a:p>
            <a:endParaRPr lang="en-GB" dirty="0"/>
          </a:p>
        </p:txBody>
      </p:sp>
    </p:spTree>
    <p:extLst>
      <p:ext uri="{BB962C8B-B14F-4D97-AF65-F5344CB8AC3E}">
        <p14:creationId xmlns:p14="http://schemas.microsoft.com/office/powerpoint/2010/main" val="38832151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quarter" idx="10"/>
          </p:nvPr>
        </p:nvSpPr>
        <p:spPr>
          <a:xfrm>
            <a:off x="576262" y="1436360"/>
            <a:ext cx="7992000" cy="4449600"/>
          </a:xfrm>
        </p:spPr>
        <p:txBody>
          <a:bodyPr/>
          <a:lstStyle/>
          <a:p>
            <a:r>
              <a:rPr lang="de-DE" sz="2000" dirty="0"/>
              <a:t>IN DEM BESTREBEN, die in dem festen Willen, im Rahmen der Verwirklichung </a:t>
            </a:r>
            <a:r>
              <a:rPr lang="de-DE" sz="2000"/>
              <a:t>des </a:t>
            </a:r>
            <a:r>
              <a:rPr lang="de-DE" sz="2000" smtClean="0"/>
              <a:t>Binnenmarkts </a:t>
            </a:r>
            <a:r>
              <a:rPr lang="de-DE" sz="2000" dirty="0"/>
              <a:t>sowie der Stärkung des Zusammenhalts und des Umweltschutzes den wirtschaftlichen und sozialen Fortschritt </a:t>
            </a:r>
            <a:r>
              <a:rPr lang="de-DE" sz="2000"/>
              <a:t>ihrer </a:t>
            </a:r>
            <a:r>
              <a:rPr lang="de-DE" sz="2000" smtClean="0"/>
              <a:t>Völker, </a:t>
            </a:r>
            <a:r>
              <a:rPr lang="de-DE" sz="2000" dirty="0"/>
              <a:t>unter Berücksichtigung des Grundsatzes </a:t>
            </a:r>
            <a:r>
              <a:rPr lang="de-DE" sz="2000"/>
              <a:t>der </a:t>
            </a:r>
            <a:r>
              <a:rPr lang="de-DE" sz="2000" smtClean="0"/>
              <a:t>nachhaltigen </a:t>
            </a:r>
            <a:r>
              <a:rPr lang="de-DE" sz="2000" dirty="0"/>
              <a:t>Entwicklung zu fördern und Politiken </a:t>
            </a:r>
            <a:r>
              <a:rPr lang="de-DE" sz="2000"/>
              <a:t>zu </a:t>
            </a:r>
            <a:r>
              <a:rPr lang="de-DE" sz="2000" smtClean="0"/>
              <a:t>verfolgen, die </a:t>
            </a:r>
            <a:r>
              <a:rPr lang="de-DE" sz="2000" dirty="0"/>
              <a:t>gewährleisten, dass Fortschritte bei der wirtschaftlichen Integration mit parallelen Fortschritten auf anderen </a:t>
            </a:r>
            <a:r>
              <a:rPr lang="de-DE" sz="2000"/>
              <a:t>Gebieten </a:t>
            </a:r>
            <a:r>
              <a:rPr lang="de-DE" sz="2000" smtClean="0"/>
              <a:t>einhergehen,</a:t>
            </a:r>
            <a:endParaRPr lang="de-DE" sz="2000" dirty="0"/>
          </a:p>
          <a:p>
            <a:r>
              <a:rPr lang="de-DE" sz="2000" dirty="0"/>
              <a:t>ENTSCHLOSSEN, auch im Bereich der externen energiepolitischen Beziehungen </a:t>
            </a:r>
            <a:r>
              <a:rPr lang="de-DE" sz="2000"/>
              <a:t>im </a:t>
            </a:r>
            <a:r>
              <a:rPr lang="de-DE" sz="2000" smtClean="0"/>
              <a:t>Nuklearbereich </a:t>
            </a:r>
            <a:r>
              <a:rPr lang="de-DE" sz="2000" dirty="0"/>
              <a:t>die langfristigen politischen Ziele der Union in Bezug auf Nachhaltigkeit, Lebenszyklusverantwortlichkeit, Umweltschutz, Klima und Energieversorgungssicherheit zu erreichen,  </a:t>
            </a:r>
          </a:p>
          <a:p>
            <a:r>
              <a:rPr lang="de-DE" sz="2000" dirty="0"/>
              <a:t>haben die Staaten den bisherigen Vertrag zur Gründung der Euro-</a:t>
            </a:r>
            <a:r>
              <a:rPr lang="de-DE" sz="2000" dirty="0" err="1"/>
              <a:t>päischen</a:t>
            </a:r>
            <a:r>
              <a:rPr lang="de-DE" sz="2000" dirty="0"/>
              <a:t> Atomgemeinschaft wesentlich geändert</a:t>
            </a:r>
          </a:p>
          <a:p>
            <a:endParaRPr lang="en-GB" dirty="0"/>
          </a:p>
        </p:txBody>
      </p:sp>
    </p:spTree>
    <p:extLst>
      <p:ext uri="{BB962C8B-B14F-4D97-AF65-F5344CB8AC3E}">
        <p14:creationId xmlns:p14="http://schemas.microsoft.com/office/powerpoint/2010/main" val="9807985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Titel I  </a:t>
            </a:r>
            <a:r>
              <a:rPr lang="en-GB" smtClean="0"/>
              <a:t>Aufgaben</a:t>
            </a:r>
            <a:r>
              <a:rPr lang="en-GB" dirty="0" smtClean="0"/>
              <a:t> des </a:t>
            </a:r>
            <a:r>
              <a:rPr lang="en-GB" dirty="0" err="1" smtClean="0"/>
              <a:t>Vertrages</a:t>
            </a:r>
            <a:r>
              <a:rPr lang="en-GB" dirty="0" smtClean="0"/>
              <a:t> (</a:t>
            </a:r>
            <a:r>
              <a:rPr lang="en-GB" dirty="0" err="1" smtClean="0"/>
              <a:t>neu</a:t>
            </a:r>
            <a:r>
              <a:rPr lang="en-GB" dirty="0" smtClean="0"/>
              <a:t>)</a:t>
            </a:r>
            <a:endParaRPr lang="en-GB" dirty="0"/>
          </a:p>
        </p:txBody>
      </p:sp>
      <p:sp>
        <p:nvSpPr>
          <p:cNvPr id="3" name="Inhaltsplatzhalter 2"/>
          <p:cNvSpPr>
            <a:spLocks noGrp="1"/>
          </p:cNvSpPr>
          <p:nvPr>
            <p:ph sz="quarter" idx="10"/>
          </p:nvPr>
        </p:nvSpPr>
        <p:spPr/>
        <p:txBody>
          <a:bodyPr/>
          <a:lstStyle/>
          <a:p>
            <a:r>
              <a:rPr lang="en-GB" dirty="0" err="1" smtClean="0"/>
              <a:t>Artikel</a:t>
            </a:r>
            <a:r>
              <a:rPr lang="en-GB" dirty="0" smtClean="0"/>
              <a:t> 1 und </a:t>
            </a:r>
            <a:r>
              <a:rPr lang="en-GB" dirty="0" err="1" smtClean="0"/>
              <a:t>Artikel</a:t>
            </a:r>
            <a:r>
              <a:rPr lang="en-GB" dirty="0" smtClean="0"/>
              <a:t> 2 </a:t>
            </a:r>
            <a:r>
              <a:rPr lang="en-GB" dirty="0" err="1" smtClean="0"/>
              <a:t>neu</a:t>
            </a:r>
            <a:r>
              <a:rPr lang="en-GB" dirty="0" smtClean="0"/>
              <a:t> </a:t>
            </a:r>
            <a:r>
              <a:rPr lang="en-GB" dirty="0" err="1" smtClean="0"/>
              <a:t>zu</a:t>
            </a:r>
            <a:r>
              <a:rPr lang="en-GB" dirty="0" smtClean="0"/>
              <a:t> </a:t>
            </a:r>
            <a:r>
              <a:rPr lang="en-GB" dirty="0" err="1" smtClean="0"/>
              <a:t>formulieren</a:t>
            </a:r>
            <a:endParaRPr lang="en-GB" dirty="0"/>
          </a:p>
        </p:txBody>
      </p:sp>
    </p:spTree>
    <p:extLst>
      <p:ext uri="{BB962C8B-B14F-4D97-AF65-F5344CB8AC3E}">
        <p14:creationId xmlns:p14="http://schemas.microsoft.com/office/powerpoint/2010/main" val="7251988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sz="quarter" idx="4294967295"/>
          </p:nvPr>
        </p:nvSpPr>
        <p:spPr>
          <a:xfrm>
            <a:off x="445271" y="516988"/>
            <a:ext cx="8555037" cy="4997450"/>
          </a:xfrm>
        </p:spPr>
        <p:txBody>
          <a:bodyPr/>
          <a:lstStyle/>
          <a:p>
            <a:r>
              <a:rPr lang="de-DE" dirty="0"/>
              <a:t>Der bisherige  Artikel 1  ist zu streichen</a:t>
            </a:r>
            <a:r>
              <a:rPr lang="de-DE" dirty="0" smtClean="0"/>
              <a:t>. Vorschlag neu:</a:t>
            </a:r>
            <a:endParaRPr lang="de-DE" dirty="0"/>
          </a:p>
          <a:p>
            <a:pPr marL="357188" lvl="1" indent="0">
              <a:buNone/>
            </a:pPr>
            <a:r>
              <a:rPr lang="de-DE" dirty="0" smtClean="0"/>
              <a:t>Aufgabe </a:t>
            </a:r>
            <a:r>
              <a:rPr lang="de-DE" dirty="0"/>
              <a:t>des Vertrages ist es, die </a:t>
            </a:r>
            <a:r>
              <a:rPr lang="de-DE" dirty="0" smtClean="0"/>
              <a:t>Regelung der Atomenergie in </a:t>
            </a:r>
            <a:r>
              <a:rPr lang="de-DE" dirty="0"/>
              <a:t>der Gemeinschaft vollständig dem europäischen </a:t>
            </a:r>
            <a:r>
              <a:rPr lang="de-DE"/>
              <a:t>Energiebinnenmarkt </a:t>
            </a:r>
            <a:r>
              <a:rPr lang="de-DE" smtClean="0"/>
              <a:t>und </a:t>
            </a:r>
            <a:r>
              <a:rPr lang="de-DE" dirty="0"/>
              <a:t>dem demokratischen Prinzip der Mitentscheidung von Rat und Parlament zu unterstellen. Der </a:t>
            </a:r>
            <a:r>
              <a:rPr lang="de-DE" dirty="0" smtClean="0"/>
              <a:t>Vertrag </a:t>
            </a:r>
            <a:r>
              <a:rPr lang="de-DE" dirty="0"/>
              <a:t>trägt Sorge dafür, den gesamten Lebenszyklus </a:t>
            </a:r>
            <a:r>
              <a:rPr lang="de-DE" dirty="0" smtClean="0"/>
              <a:t>der Nuklearenergie den europäischen </a:t>
            </a:r>
            <a:r>
              <a:rPr lang="de-DE" dirty="0"/>
              <a:t>Prinzipien der Vorsorge, des Verursacherprinzips, der Nachhaltigkeit, des Umweltschutzes, des Schutzes </a:t>
            </a:r>
            <a:r>
              <a:rPr lang="de-DE" dirty="0" smtClean="0"/>
              <a:t>von Menschen und Umwelt vor </a:t>
            </a:r>
            <a:r>
              <a:rPr lang="de-DE"/>
              <a:t>ionisierenden </a:t>
            </a:r>
            <a:r>
              <a:rPr lang="de-DE" smtClean="0"/>
              <a:t>Strahlen, </a:t>
            </a:r>
            <a:r>
              <a:rPr lang="de-DE" dirty="0"/>
              <a:t>hoher </a:t>
            </a:r>
            <a:r>
              <a:rPr lang="de-DE" dirty="0" smtClean="0"/>
              <a:t>Sicherheitsstandards </a:t>
            </a:r>
            <a:r>
              <a:rPr lang="de-DE" dirty="0"/>
              <a:t>und klaren, fortschrittlichen europäischen Haftungsregeln sowie </a:t>
            </a:r>
            <a:r>
              <a:rPr lang="de-DE" dirty="0" smtClean="0"/>
              <a:t>einem </a:t>
            </a:r>
            <a:r>
              <a:rPr lang="de-DE" dirty="0"/>
              <a:t>strengen Regime der Nichtverbreitung nach den Regeln dieses Vertrages sowie der weiteren europäischen Verträge </a:t>
            </a:r>
            <a:r>
              <a:rPr lang="de-DE" dirty="0" smtClean="0"/>
              <a:t>zu  unterwerfen.</a:t>
            </a:r>
          </a:p>
          <a:p>
            <a:pPr marL="357188" lvl="1" indent="0">
              <a:buNone/>
            </a:pPr>
            <a:r>
              <a:rPr lang="de-DE" dirty="0" smtClean="0"/>
              <a:t>Dies betrifft insbesondere die Phasen von </a:t>
            </a:r>
            <a:r>
              <a:rPr lang="de-DE" dirty="0"/>
              <a:t>der Ausbeute </a:t>
            </a:r>
            <a:r>
              <a:rPr lang="de-DE"/>
              <a:t>des </a:t>
            </a:r>
            <a:r>
              <a:rPr lang="de-DE" smtClean="0"/>
              <a:t>spaltbaren </a:t>
            </a:r>
            <a:r>
              <a:rPr lang="de-DE" dirty="0"/>
              <a:t>Materials, über </a:t>
            </a:r>
            <a:r>
              <a:rPr lang="de-DE" dirty="0" smtClean="0"/>
              <a:t>dessen Anreicherung und Transport, </a:t>
            </a:r>
            <a:r>
              <a:rPr lang="de-DE" dirty="0"/>
              <a:t>die Planung, Genehmigung und den Betrieb </a:t>
            </a:r>
            <a:r>
              <a:rPr lang="de-DE"/>
              <a:t>ziviler </a:t>
            </a:r>
            <a:r>
              <a:rPr lang="de-DE" smtClean="0"/>
              <a:t>Atomkraftanlagen sowie </a:t>
            </a:r>
            <a:r>
              <a:rPr lang="de-DE" dirty="0"/>
              <a:t>den </a:t>
            </a:r>
            <a:r>
              <a:rPr lang="de-DE"/>
              <a:t>geordneten </a:t>
            </a:r>
            <a:r>
              <a:rPr lang="de-DE" smtClean="0"/>
              <a:t>Rückbau, die </a:t>
            </a:r>
            <a:r>
              <a:rPr lang="de-DE" dirty="0" smtClean="0"/>
              <a:t>anfallenden Abfälle und </a:t>
            </a:r>
            <a:r>
              <a:rPr lang="de-DE" smtClean="0"/>
              <a:t>ihre Entsorgung, </a:t>
            </a:r>
            <a:r>
              <a:rPr lang="de-DE" dirty="0" smtClean="0"/>
              <a:t>das Errichten und Betreiben sicherer </a:t>
            </a:r>
            <a:r>
              <a:rPr lang="de-DE" dirty="0"/>
              <a:t>Zwischen- sowie Endlagerung </a:t>
            </a:r>
            <a:r>
              <a:rPr lang="de-DE" dirty="0" smtClean="0"/>
              <a:t>auf höchstem Niveau inklusive </a:t>
            </a:r>
            <a:r>
              <a:rPr lang="de-DE" dirty="0"/>
              <a:t>aller Transportwege </a:t>
            </a:r>
            <a:endParaRPr lang="en-GB" dirty="0"/>
          </a:p>
        </p:txBody>
      </p:sp>
    </p:spTree>
    <p:extLst>
      <p:ext uri="{BB962C8B-B14F-4D97-AF65-F5344CB8AC3E}">
        <p14:creationId xmlns:p14="http://schemas.microsoft.com/office/powerpoint/2010/main" val="40696599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Artikel</a:t>
            </a:r>
            <a:r>
              <a:rPr lang="en-GB" dirty="0" smtClean="0"/>
              <a:t> 2</a:t>
            </a:r>
            <a:endParaRPr lang="en-GB" dirty="0"/>
          </a:p>
        </p:txBody>
      </p:sp>
      <p:sp>
        <p:nvSpPr>
          <p:cNvPr id="3" name="Inhaltsplatzhalter 2"/>
          <p:cNvSpPr>
            <a:spLocks noGrp="1"/>
          </p:cNvSpPr>
          <p:nvPr>
            <p:ph sz="quarter" idx="10"/>
          </p:nvPr>
        </p:nvSpPr>
        <p:spPr/>
        <p:txBody>
          <a:bodyPr/>
          <a:lstStyle/>
          <a:p>
            <a:r>
              <a:rPr lang="de-DE" dirty="0"/>
              <a:t>Der bisherige Artikel 2 ist bis auf die Absätze b), f) und h)  zu streichen. Die Absätze b), f) und h) sind in einem neuen Artikel verändert </a:t>
            </a:r>
            <a:r>
              <a:rPr lang="de-DE"/>
              <a:t>aufzunehmen</a:t>
            </a:r>
            <a:r>
              <a:rPr lang="de-DE" smtClean="0"/>
              <a:t>.</a:t>
            </a:r>
            <a:endParaRPr lang="de-DE" dirty="0"/>
          </a:p>
          <a:p>
            <a:r>
              <a:rPr lang="de-DE" dirty="0"/>
              <a:t>Ein weiterer Absatz sollte die Aufgabe der Verantwortung für die Beachtung der Regeln </a:t>
            </a:r>
            <a:r>
              <a:rPr lang="de-DE"/>
              <a:t>von </a:t>
            </a:r>
            <a:r>
              <a:rPr lang="de-DE" smtClean="0"/>
              <a:t>ESPOO/Arhus </a:t>
            </a:r>
            <a:r>
              <a:rPr lang="de-DE" dirty="0"/>
              <a:t>und entsprechender Verträge sicherstellen sowie die Zusammenarbeitspflicht der Mitgliedstaaten im Rahmen grenznaher </a:t>
            </a:r>
            <a:r>
              <a:rPr lang="de-DE" dirty="0" smtClean="0"/>
              <a:t>Kraftwerke</a:t>
            </a:r>
            <a:r>
              <a:rPr lang="de-DE" dirty="0"/>
              <a:t>, bei Laufzeitverlängerungen und </a:t>
            </a:r>
            <a:r>
              <a:rPr lang="de-DE"/>
              <a:t>bei </a:t>
            </a:r>
            <a:r>
              <a:rPr lang="de-DE" smtClean="0"/>
              <a:t>Rückbau </a:t>
            </a:r>
            <a:r>
              <a:rPr lang="de-DE" dirty="0"/>
              <a:t>sowie bei Zwischen- und Endlagerung zumindest der benachbarten Mitgliedstaaten entwickeln.</a:t>
            </a:r>
          </a:p>
          <a:p>
            <a:endParaRPr lang="en-GB" dirty="0"/>
          </a:p>
        </p:txBody>
      </p:sp>
    </p:spTree>
    <p:extLst>
      <p:ext uri="{BB962C8B-B14F-4D97-AF65-F5344CB8AC3E}">
        <p14:creationId xmlns:p14="http://schemas.microsoft.com/office/powerpoint/2010/main" val="32997734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1885" y="613954"/>
            <a:ext cx="7759337" cy="5909310"/>
          </a:xfrm>
          <a:prstGeom prst="rect">
            <a:avLst/>
          </a:prstGeom>
        </p:spPr>
        <p:txBody>
          <a:bodyPr wrap="square">
            <a:spAutoFit/>
          </a:bodyPr>
          <a:lstStyle/>
          <a:p>
            <a:r>
              <a:rPr lang="de-DE" dirty="0" smtClean="0"/>
              <a:t>Artikel 2 (neu): „Aufgabe </a:t>
            </a:r>
            <a:r>
              <a:rPr lang="de-DE" dirty="0"/>
              <a:t>der Union ist es, Leben, Gesundheit, Umwelt und Sachgüter vor den </a:t>
            </a:r>
            <a:r>
              <a:rPr lang="de-DE" dirty="0" smtClean="0"/>
              <a:t>Gefahren </a:t>
            </a:r>
            <a:r>
              <a:rPr lang="de-DE" dirty="0"/>
              <a:t>der Atomenergie und den schädigenden Effekten von ionisierenden </a:t>
            </a:r>
            <a:r>
              <a:rPr lang="de-DE" dirty="0" smtClean="0"/>
              <a:t>Strahlen </a:t>
            </a:r>
            <a:r>
              <a:rPr lang="de-DE" dirty="0"/>
              <a:t>und unkontrollierten Abläufen im Atomsektor zu schützen.</a:t>
            </a:r>
          </a:p>
          <a:p>
            <a:r>
              <a:rPr lang="de-DE" dirty="0"/>
              <a:t>Der Vertrag etabliert ein einheitliches europäisches Haftungsregime, Regeln für die Überwachung und Gewährleistung des sicheren Umgangs mit nuklearen An-lagen </a:t>
            </a:r>
            <a:r>
              <a:rPr lang="de-DE"/>
              <a:t>und </a:t>
            </a:r>
            <a:r>
              <a:rPr lang="de-DE" smtClean="0"/>
              <a:t>Transporten, Gewährleistung </a:t>
            </a:r>
            <a:r>
              <a:rPr lang="de-DE" dirty="0"/>
              <a:t>regelmäßiger Anpassungen der </a:t>
            </a:r>
            <a:r>
              <a:rPr lang="de-DE" dirty="0" smtClean="0"/>
              <a:t>Genehmigungen </a:t>
            </a:r>
            <a:r>
              <a:rPr lang="de-DE" dirty="0"/>
              <a:t>in den Mitgliedstaaten auf den besten Stand der Technik und </a:t>
            </a:r>
            <a:r>
              <a:rPr lang="de-DE" dirty="0" smtClean="0"/>
              <a:t>Regeln </a:t>
            </a:r>
            <a:r>
              <a:rPr lang="de-DE" dirty="0"/>
              <a:t>für den Rückbau alter Atomkraftanlagen sowie </a:t>
            </a:r>
            <a:r>
              <a:rPr lang="de-DE"/>
              <a:t>für </a:t>
            </a:r>
            <a:r>
              <a:rPr lang="de-DE" smtClean="0"/>
              <a:t>ein </a:t>
            </a:r>
            <a:r>
              <a:rPr lang="de-DE" dirty="0"/>
              <a:t>hohes </a:t>
            </a:r>
            <a:r>
              <a:rPr lang="de-DE" dirty="0" smtClean="0"/>
              <a:t>Sicherheitsniveau </a:t>
            </a:r>
            <a:r>
              <a:rPr lang="de-DE" dirty="0"/>
              <a:t>in Bezug auf radioaktive Abfälle, Zwischen und Endlagerung.</a:t>
            </a:r>
          </a:p>
          <a:p>
            <a:r>
              <a:rPr lang="de-DE" dirty="0"/>
              <a:t>Der Vertrag fordert die Mitgliedstaaten und die etablierten und etwa neu </a:t>
            </a:r>
            <a:r>
              <a:rPr lang="de-DE" smtClean="0"/>
              <a:t>einzurichtenden Sicherheitsgremien </a:t>
            </a:r>
            <a:r>
              <a:rPr lang="de-DE" dirty="0"/>
              <a:t>zur intensiven Zusammenarbeit auf, zu allen </a:t>
            </a:r>
            <a:r>
              <a:rPr lang="de-DE" dirty="0" smtClean="0"/>
              <a:t>Aspekten </a:t>
            </a:r>
            <a:r>
              <a:rPr lang="de-DE" dirty="0"/>
              <a:t>der Sicherheit und des Schutzes von Bevölkerung </a:t>
            </a:r>
            <a:r>
              <a:rPr lang="de-DE"/>
              <a:t>und </a:t>
            </a:r>
            <a:r>
              <a:rPr lang="de-DE" smtClean="0"/>
              <a:t>Umwelt, </a:t>
            </a:r>
            <a:r>
              <a:rPr lang="de-DE" dirty="0" smtClean="0"/>
              <a:t>insbesondere </a:t>
            </a:r>
            <a:r>
              <a:rPr lang="de-DE" dirty="0"/>
              <a:t>auch zu Frage der grenzüberschreitenden Sicherheit zwischen Mitgliedstaaten und </a:t>
            </a:r>
            <a:r>
              <a:rPr lang="de-DE"/>
              <a:t>mit </a:t>
            </a:r>
            <a:r>
              <a:rPr lang="de-DE" smtClean="0"/>
              <a:t>Drittländern zusammenzuarbeiten.</a:t>
            </a:r>
            <a:endParaRPr lang="de-DE" dirty="0"/>
          </a:p>
          <a:p>
            <a:r>
              <a:rPr lang="de-DE" dirty="0"/>
              <a:t>Der Vertrag verpflichtet die Mitgliedstaaten, für alle erheblichen  Änderungen, Genehmigungen in allen Phasen der Nutzung der Atomenergie und der Lagerung </a:t>
            </a:r>
            <a:r>
              <a:rPr lang="de-DE"/>
              <a:t>von </a:t>
            </a:r>
            <a:r>
              <a:rPr lang="de-DE" smtClean="0"/>
              <a:t>Abfällen, </a:t>
            </a:r>
            <a:r>
              <a:rPr lang="de-DE" dirty="0"/>
              <a:t>die Europäischen Regeln zur Umweltverträglichkeitsprüfung sowie die </a:t>
            </a:r>
            <a:r>
              <a:rPr lang="de-DE"/>
              <a:t>internationalen </a:t>
            </a:r>
            <a:r>
              <a:rPr lang="de-DE" smtClean="0"/>
              <a:t>Regeln </a:t>
            </a:r>
            <a:r>
              <a:rPr lang="de-DE" dirty="0"/>
              <a:t>der Konventionen von ESPOO /Arhus und </a:t>
            </a:r>
            <a:r>
              <a:rPr lang="de-DE" dirty="0" smtClean="0"/>
              <a:t>entsprechender </a:t>
            </a:r>
            <a:r>
              <a:rPr lang="de-DE" dirty="0"/>
              <a:t>internationaler Verträge zu </a:t>
            </a:r>
            <a:r>
              <a:rPr lang="de-DE"/>
              <a:t>beachten</a:t>
            </a:r>
            <a:r>
              <a:rPr lang="de-DE" smtClean="0"/>
              <a:t>.“  </a:t>
            </a:r>
            <a:endParaRPr lang="de-DE" dirty="0"/>
          </a:p>
        </p:txBody>
      </p:sp>
    </p:spTree>
    <p:extLst>
      <p:ext uri="{BB962C8B-B14F-4D97-AF65-F5344CB8AC3E}">
        <p14:creationId xmlns:p14="http://schemas.microsoft.com/office/powerpoint/2010/main" val="2624369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6987397" cy="954792"/>
          </a:xfrm>
        </p:spPr>
        <p:txBody>
          <a:bodyPr/>
          <a:lstStyle/>
          <a:p>
            <a:r>
              <a:rPr lang="en-GB" dirty="0" smtClean="0"/>
              <a:t>Titel </a:t>
            </a:r>
            <a:r>
              <a:rPr lang="en-GB" smtClean="0"/>
              <a:t>II - Die </a:t>
            </a:r>
            <a:r>
              <a:rPr lang="en-GB" dirty="0" err="1" smtClean="0"/>
              <a:t>Förderung</a:t>
            </a:r>
            <a:r>
              <a:rPr lang="en-GB" dirty="0" smtClean="0"/>
              <a:t> des </a:t>
            </a:r>
            <a:r>
              <a:rPr lang="en-GB" dirty="0" err="1" smtClean="0"/>
              <a:t>Fortschritts</a:t>
            </a:r>
            <a:r>
              <a:rPr lang="en-GB" dirty="0" smtClean="0"/>
              <a:t> – </a:t>
            </a:r>
            <a:r>
              <a:rPr lang="en-GB" dirty="0" err="1" smtClean="0"/>
              <a:t>drastische</a:t>
            </a:r>
            <a:r>
              <a:rPr lang="en-GB" dirty="0" smtClean="0"/>
              <a:t> </a:t>
            </a:r>
            <a:r>
              <a:rPr lang="en-GB" dirty="0" err="1" smtClean="0"/>
              <a:t>Kürzungen</a:t>
            </a:r>
            <a:endParaRPr lang="en-GB" dirty="0"/>
          </a:p>
        </p:txBody>
      </p:sp>
      <p:sp>
        <p:nvSpPr>
          <p:cNvPr id="3" name="Inhaltsplatzhalter 2"/>
          <p:cNvSpPr>
            <a:spLocks noGrp="1"/>
          </p:cNvSpPr>
          <p:nvPr>
            <p:ph sz="quarter" idx="10"/>
          </p:nvPr>
        </p:nvSpPr>
        <p:spPr>
          <a:xfrm>
            <a:off x="352697" y="1410789"/>
            <a:ext cx="8215565" cy="4911634"/>
          </a:xfrm>
        </p:spPr>
        <p:txBody>
          <a:bodyPr/>
          <a:lstStyle/>
          <a:p>
            <a:r>
              <a:rPr lang="de-DE" smtClean="0"/>
              <a:t>Zunächst sollte </a:t>
            </a:r>
            <a:r>
              <a:rPr lang="de-DE" dirty="0" smtClean="0"/>
              <a:t>die Überschrift von Titel II geändert </a:t>
            </a:r>
            <a:r>
              <a:rPr lang="de-DE" dirty="0"/>
              <a:t>werden, etwa in „Nachhaltigkeit, Umwelt und Gesundheit, Sicherheitsstandards, </a:t>
            </a:r>
            <a:r>
              <a:rPr lang="de-DE" dirty="0" smtClean="0"/>
              <a:t>Haftpflicht, Nichtverbreitung“</a:t>
            </a:r>
            <a:endParaRPr lang="de-DE" dirty="0"/>
          </a:p>
          <a:p>
            <a:r>
              <a:rPr lang="de-DE" dirty="0"/>
              <a:t>Die bisherigen Kapitel 1 (Förderung der Forschung)  und Kapitel 2 (Verbreitung der Kenntnisse) </a:t>
            </a:r>
            <a:r>
              <a:rPr lang="de-DE" dirty="0" smtClean="0"/>
              <a:t>sollte </a:t>
            </a:r>
            <a:r>
              <a:rPr lang="de-DE" dirty="0"/>
              <a:t>ganz gelöscht werden. </a:t>
            </a:r>
          </a:p>
          <a:p>
            <a:pPr lvl="1"/>
            <a:r>
              <a:rPr lang="de-DE" dirty="0"/>
              <a:t>Es ist zu diskutieren, ob man einen allgemeinen Artikel aufnimmt, dass die </a:t>
            </a:r>
            <a:r>
              <a:rPr lang="de-DE" dirty="0" smtClean="0"/>
              <a:t>Europäische </a:t>
            </a:r>
            <a:r>
              <a:rPr lang="de-DE" dirty="0"/>
              <a:t>Union von nun an lediglich </a:t>
            </a:r>
            <a:r>
              <a:rPr lang="de-DE" u="sng" dirty="0"/>
              <a:t>einen</a:t>
            </a:r>
            <a:r>
              <a:rPr lang="de-DE" dirty="0"/>
              <a:t> </a:t>
            </a:r>
            <a:r>
              <a:rPr lang="de-DE" dirty="0" smtClean="0"/>
              <a:t>Forschungshaushalt </a:t>
            </a:r>
            <a:r>
              <a:rPr lang="de-DE" dirty="0"/>
              <a:t>unter dem AEUV </a:t>
            </a:r>
            <a:r>
              <a:rPr lang="de-DE" dirty="0" smtClean="0"/>
              <a:t>vorhält</a:t>
            </a:r>
            <a:endParaRPr lang="de-DE" dirty="0"/>
          </a:p>
          <a:p>
            <a:r>
              <a:rPr lang="de-DE" smtClean="0"/>
              <a:t>Kapitel 4 (</a:t>
            </a:r>
            <a:r>
              <a:rPr lang="de-DE" dirty="0" smtClean="0"/>
              <a:t>Investitionen)  und 5 (Gemeinsame Unternehmen), Kapitel 9 (der gemeinsame Markt) und 10 (</a:t>
            </a:r>
            <a:r>
              <a:rPr lang="de-DE" dirty="0" err="1" smtClean="0"/>
              <a:t>Aussenbeziehungen</a:t>
            </a:r>
            <a:r>
              <a:rPr lang="de-DE" dirty="0" smtClean="0"/>
              <a:t>) sind ebenfalls zu streichen</a:t>
            </a:r>
            <a:r>
              <a:rPr lang="de-DE" smtClean="0"/>
              <a:t>. Ggf. </a:t>
            </a:r>
            <a:r>
              <a:rPr lang="de-DE" dirty="0" smtClean="0"/>
              <a:t>Übergangsartikel </a:t>
            </a:r>
          </a:p>
        </p:txBody>
      </p:sp>
    </p:spTree>
    <p:extLst>
      <p:ext uri="{BB962C8B-B14F-4D97-AF65-F5344CB8AC3E}">
        <p14:creationId xmlns:p14="http://schemas.microsoft.com/office/powerpoint/2010/main" val="259111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7222529" cy="954792"/>
          </a:xfrm>
        </p:spPr>
        <p:txBody>
          <a:bodyPr/>
          <a:lstStyle/>
          <a:p>
            <a:r>
              <a:rPr lang="en-GB" dirty="0" err="1" smtClean="0"/>
              <a:t>Titel</a:t>
            </a:r>
            <a:r>
              <a:rPr lang="en-GB" dirty="0" smtClean="0"/>
              <a:t> II - </a:t>
            </a:r>
            <a:r>
              <a:rPr lang="en-GB" dirty="0" err="1" smtClean="0"/>
              <a:t>starke</a:t>
            </a:r>
            <a:r>
              <a:rPr lang="en-GB" dirty="0" smtClean="0"/>
              <a:t> </a:t>
            </a:r>
            <a:r>
              <a:rPr lang="en-GB" dirty="0" err="1" smtClean="0"/>
              <a:t>Intensivierung</a:t>
            </a:r>
            <a:r>
              <a:rPr lang="en-GB" dirty="0" smtClean="0"/>
              <a:t> </a:t>
            </a:r>
            <a:r>
              <a:rPr lang="en-GB" dirty="0" err="1" smtClean="0"/>
              <a:t>bei</a:t>
            </a:r>
            <a:r>
              <a:rPr lang="en-GB" dirty="0" smtClean="0"/>
              <a:t> Gesundheit,  </a:t>
            </a:r>
            <a:r>
              <a:rPr lang="en-GB" err="1" smtClean="0"/>
              <a:t>Sicherheit</a:t>
            </a:r>
            <a:r>
              <a:rPr lang="en-GB" smtClean="0"/>
              <a:t> und </a:t>
            </a:r>
            <a:r>
              <a:rPr lang="en-GB" dirty="0" err="1" smtClean="0"/>
              <a:t>Haftpflicht</a:t>
            </a:r>
            <a:endParaRPr lang="en-GB" dirty="0"/>
          </a:p>
        </p:txBody>
      </p:sp>
      <p:sp>
        <p:nvSpPr>
          <p:cNvPr id="3" name="Inhaltsplatzhalter 2"/>
          <p:cNvSpPr>
            <a:spLocks noGrp="1"/>
          </p:cNvSpPr>
          <p:nvPr>
            <p:ph sz="quarter" idx="10"/>
          </p:nvPr>
        </p:nvSpPr>
        <p:spPr>
          <a:xfrm>
            <a:off x="575996" y="1203436"/>
            <a:ext cx="8345669" cy="4839989"/>
          </a:xfrm>
        </p:spPr>
        <p:txBody>
          <a:bodyPr/>
          <a:lstStyle/>
          <a:p>
            <a:pPr marL="0" indent="0">
              <a:buNone/>
            </a:pPr>
            <a:r>
              <a:rPr lang="en-GB" dirty="0" err="1" smtClean="0"/>
              <a:t>Kapitel</a:t>
            </a:r>
            <a:r>
              <a:rPr lang="en-GB" dirty="0" smtClean="0"/>
              <a:t> 3 (</a:t>
            </a:r>
            <a:r>
              <a:rPr lang="en-GB" dirty="0" err="1" smtClean="0"/>
              <a:t>Gesundheitsschutz</a:t>
            </a:r>
            <a:r>
              <a:rPr lang="en-GB" dirty="0" smtClean="0"/>
              <a:t>), </a:t>
            </a:r>
            <a:r>
              <a:rPr lang="en-GB" dirty="0" err="1" smtClean="0"/>
              <a:t>Kapitel</a:t>
            </a:r>
            <a:r>
              <a:rPr lang="en-GB" dirty="0" smtClean="0"/>
              <a:t> 7 (</a:t>
            </a:r>
            <a:r>
              <a:rPr lang="en-GB" dirty="0" err="1" smtClean="0"/>
              <a:t>Überwachung</a:t>
            </a:r>
            <a:r>
              <a:rPr lang="en-GB" dirty="0" smtClean="0"/>
              <a:t> der </a:t>
            </a:r>
            <a:r>
              <a:rPr lang="en-GB" dirty="0" err="1" smtClean="0"/>
              <a:t>Sicherheit</a:t>
            </a:r>
            <a:r>
              <a:rPr lang="en-GB" dirty="0" smtClean="0"/>
              <a:t>) </a:t>
            </a:r>
            <a:r>
              <a:rPr lang="en-GB" dirty="0" err="1" smtClean="0"/>
              <a:t>werden</a:t>
            </a:r>
            <a:r>
              <a:rPr lang="en-GB" dirty="0" smtClean="0"/>
              <a:t> </a:t>
            </a:r>
            <a:r>
              <a:rPr lang="en-GB" dirty="0" err="1" smtClean="0"/>
              <a:t>überarbeitet</a:t>
            </a:r>
            <a:r>
              <a:rPr lang="en-GB" dirty="0" smtClean="0"/>
              <a:t> und </a:t>
            </a:r>
            <a:r>
              <a:rPr lang="en-GB" err="1" smtClean="0"/>
              <a:t>ergänzt</a:t>
            </a:r>
            <a:r>
              <a:rPr lang="en-GB" smtClean="0"/>
              <a:t>  und zum </a:t>
            </a:r>
            <a:r>
              <a:rPr lang="en-GB" dirty="0" err="1" smtClean="0"/>
              <a:t>Herzstück</a:t>
            </a:r>
            <a:r>
              <a:rPr lang="en-GB" dirty="0" smtClean="0"/>
              <a:t> des </a:t>
            </a:r>
            <a:r>
              <a:rPr lang="en-GB" err="1" smtClean="0"/>
              <a:t>neuen</a:t>
            </a:r>
            <a:r>
              <a:rPr lang="en-GB" smtClean="0"/>
              <a:t> Vertrages</a:t>
            </a:r>
            <a:r>
              <a:rPr lang="en-GB" dirty="0"/>
              <a:t>:</a:t>
            </a:r>
            <a:endParaRPr lang="en-GB" dirty="0" smtClean="0"/>
          </a:p>
          <a:p>
            <a:r>
              <a:rPr lang="en-GB" dirty="0" smtClean="0"/>
              <a:t>Das neue </a:t>
            </a:r>
            <a:r>
              <a:rPr lang="en-GB" dirty="0" err="1" smtClean="0"/>
              <a:t>Sicherheitskonzept</a:t>
            </a:r>
            <a:r>
              <a:rPr lang="en-GB" dirty="0" smtClean="0"/>
              <a:t> muss </a:t>
            </a:r>
            <a:r>
              <a:rPr lang="en-GB" dirty="0" err="1" smtClean="0"/>
              <a:t>enthalten</a:t>
            </a:r>
            <a:r>
              <a:rPr lang="en-GB" dirty="0" smtClean="0"/>
              <a:t>, die </a:t>
            </a:r>
            <a:r>
              <a:rPr lang="en-GB" dirty="0" err="1" smtClean="0"/>
              <a:t>Sicherheit</a:t>
            </a:r>
            <a:r>
              <a:rPr lang="en-GB" dirty="0" smtClean="0"/>
              <a:t> für </a:t>
            </a:r>
            <a:r>
              <a:rPr lang="en-GB" dirty="0" err="1" smtClean="0"/>
              <a:t>Bevölkerung</a:t>
            </a:r>
            <a:r>
              <a:rPr lang="en-GB" dirty="0" smtClean="0"/>
              <a:t>, </a:t>
            </a:r>
            <a:r>
              <a:rPr lang="en-GB" dirty="0" err="1" smtClean="0"/>
              <a:t>Arbeitnehmer</a:t>
            </a:r>
            <a:r>
              <a:rPr lang="en-GB" dirty="0" smtClean="0"/>
              <a:t>, Umwelt </a:t>
            </a:r>
            <a:r>
              <a:rPr lang="en-GB" dirty="0" err="1" smtClean="0"/>
              <a:t>sowie</a:t>
            </a:r>
            <a:r>
              <a:rPr lang="en-GB" dirty="0" smtClean="0"/>
              <a:t> den </a:t>
            </a:r>
            <a:r>
              <a:rPr lang="en-GB" dirty="0" err="1" smtClean="0"/>
              <a:t>sicheren</a:t>
            </a:r>
            <a:r>
              <a:rPr lang="en-GB" dirty="0" smtClean="0"/>
              <a:t> </a:t>
            </a:r>
            <a:r>
              <a:rPr lang="en-GB" dirty="0" err="1" smtClean="0"/>
              <a:t>Betrieb</a:t>
            </a:r>
            <a:r>
              <a:rPr lang="en-GB" dirty="0" smtClean="0"/>
              <a:t> der Anlagen, </a:t>
            </a:r>
            <a:r>
              <a:rPr lang="en-GB" dirty="0" err="1" smtClean="0"/>
              <a:t>wiederum</a:t>
            </a:r>
            <a:r>
              <a:rPr lang="en-GB" dirty="0" smtClean="0"/>
              <a:t> </a:t>
            </a:r>
            <a:r>
              <a:rPr lang="en-GB" dirty="0" err="1" smtClean="0"/>
              <a:t>entlang</a:t>
            </a:r>
            <a:r>
              <a:rPr lang="en-GB" dirty="0" smtClean="0"/>
              <a:t> der </a:t>
            </a:r>
            <a:r>
              <a:rPr lang="en-GB" dirty="0" err="1" smtClean="0"/>
              <a:t>gesamten</a:t>
            </a:r>
            <a:r>
              <a:rPr lang="en-GB" dirty="0" smtClean="0"/>
              <a:t> </a:t>
            </a:r>
            <a:r>
              <a:rPr lang="en-GB" dirty="0" err="1" smtClean="0"/>
              <a:t>Wertschöpfungskette</a:t>
            </a:r>
            <a:r>
              <a:rPr lang="en-GB" dirty="0" smtClean="0"/>
              <a:t> und </a:t>
            </a:r>
            <a:r>
              <a:rPr lang="en-GB" dirty="0" err="1" smtClean="0"/>
              <a:t>unter</a:t>
            </a:r>
            <a:r>
              <a:rPr lang="en-GB" dirty="0" smtClean="0"/>
              <a:t> </a:t>
            </a:r>
            <a:r>
              <a:rPr lang="en-GB" dirty="0" err="1" smtClean="0"/>
              <a:t>Beachtung</a:t>
            </a:r>
            <a:r>
              <a:rPr lang="en-GB" dirty="0" smtClean="0"/>
              <a:t> der </a:t>
            </a:r>
            <a:r>
              <a:rPr lang="en-GB" dirty="0" err="1" smtClean="0"/>
              <a:t>grenzüberschreitenden</a:t>
            </a:r>
            <a:r>
              <a:rPr lang="en-GB" dirty="0" smtClean="0"/>
              <a:t> </a:t>
            </a:r>
            <a:r>
              <a:rPr lang="en-GB" dirty="0" err="1" smtClean="0"/>
              <a:t>Wirkungen</a:t>
            </a:r>
            <a:r>
              <a:rPr lang="en-GB" dirty="0" smtClean="0"/>
              <a:t> und </a:t>
            </a:r>
            <a:r>
              <a:rPr lang="en-GB" dirty="0" err="1" smtClean="0"/>
              <a:t>Zusammenarbeit</a:t>
            </a:r>
            <a:r>
              <a:rPr lang="en-GB" smtClean="0"/>
              <a:t>, Nichtverbreitung</a:t>
            </a:r>
            <a:endParaRPr lang="en-GB" dirty="0" smtClean="0"/>
          </a:p>
          <a:p>
            <a:r>
              <a:rPr lang="en-GB" dirty="0"/>
              <a:t>Titel II </a:t>
            </a:r>
            <a:r>
              <a:rPr lang="en-GB" dirty="0" err="1"/>
              <a:t>wird</a:t>
            </a:r>
            <a:r>
              <a:rPr lang="en-GB" dirty="0"/>
              <a:t> das neue </a:t>
            </a:r>
            <a:r>
              <a:rPr lang="en-GB" dirty="0" err="1"/>
              <a:t>europäische</a:t>
            </a:r>
            <a:r>
              <a:rPr lang="en-GB" dirty="0"/>
              <a:t> </a:t>
            </a:r>
            <a:r>
              <a:rPr lang="en-GB" dirty="0" err="1"/>
              <a:t>Haftungsregime</a:t>
            </a:r>
            <a:r>
              <a:rPr lang="en-GB" dirty="0"/>
              <a:t> </a:t>
            </a:r>
            <a:r>
              <a:rPr lang="en-GB" dirty="0" err="1"/>
              <a:t>einführen</a:t>
            </a:r>
            <a:endParaRPr lang="en-GB" dirty="0"/>
          </a:p>
          <a:p>
            <a:r>
              <a:rPr lang="en-GB" dirty="0" err="1" smtClean="0"/>
              <a:t>Kapitel</a:t>
            </a:r>
            <a:r>
              <a:rPr lang="en-GB" dirty="0" smtClean="0"/>
              <a:t> 6 (</a:t>
            </a:r>
            <a:r>
              <a:rPr lang="en-GB" dirty="0" err="1"/>
              <a:t>V</a:t>
            </a:r>
            <a:r>
              <a:rPr lang="en-GB" dirty="0" err="1" smtClean="0"/>
              <a:t>ersorgung</a:t>
            </a:r>
            <a:r>
              <a:rPr lang="en-GB" dirty="0" smtClean="0"/>
              <a:t>) und </a:t>
            </a:r>
            <a:r>
              <a:rPr lang="en-GB" dirty="0" err="1"/>
              <a:t>K</a:t>
            </a:r>
            <a:r>
              <a:rPr lang="en-GB" dirty="0" err="1" smtClean="0"/>
              <a:t>apitel</a:t>
            </a:r>
            <a:r>
              <a:rPr lang="en-GB" dirty="0" smtClean="0"/>
              <a:t> 8 (</a:t>
            </a:r>
            <a:r>
              <a:rPr lang="en-GB" dirty="0" err="1" smtClean="0"/>
              <a:t>Eigentum</a:t>
            </a:r>
            <a:r>
              <a:rPr lang="en-GB" dirty="0" smtClean="0"/>
              <a:t>) werden </a:t>
            </a:r>
            <a:r>
              <a:rPr lang="en-GB" dirty="0" err="1" smtClean="0"/>
              <a:t>dem</a:t>
            </a:r>
            <a:r>
              <a:rPr lang="en-GB" dirty="0" smtClean="0"/>
              <a:t> </a:t>
            </a:r>
            <a:r>
              <a:rPr lang="en-GB" dirty="0" err="1" smtClean="0"/>
              <a:t>neuen</a:t>
            </a:r>
            <a:r>
              <a:rPr lang="en-GB" dirty="0" smtClean="0"/>
              <a:t> </a:t>
            </a:r>
            <a:r>
              <a:rPr lang="en-GB" dirty="0" err="1" smtClean="0"/>
              <a:t>nachhaltigen</a:t>
            </a:r>
            <a:r>
              <a:rPr lang="en-GB" dirty="0" smtClean="0"/>
              <a:t> </a:t>
            </a:r>
            <a:r>
              <a:rPr lang="en-GB" dirty="0" err="1" smtClean="0"/>
              <a:t>Schutzkonzept</a:t>
            </a:r>
            <a:r>
              <a:rPr lang="en-GB" dirty="0" smtClean="0"/>
              <a:t> </a:t>
            </a:r>
            <a:r>
              <a:rPr lang="en-GB" dirty="0" err="1" smtClean="0"/>
              <a:t>untergeordnet</a:t>
            </a:r>
            <a:r>
              <a:rPr lang="en-GB" dirty="0" smtClean="0"/>
              <a:t> und </a:t>
            </a:r>
            <a:r>
              <a:rPr lang="en-GB" dirty="0" err="1" smtClean="0"/>
              <a:t>angepasst</a:t>
            </a:r>
            <a:endParaRPr lang="en-GB" dirty="0" smtClean="0"/>
          </a:p>
        </p:txBody>
      </p:sp>
    </p:spTree>
    <p:extLst>
      <p:ext uri="{BB962C8B-B14F-4D97-AF65-F5344CB8AC3E}">
        <p14:creationId xmlns:p14="http://schemas.microsoft.com/office/powerpoint/2010/main" val="847261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rgbClr val="FF0000"/>
                </a:solidFill>
              </a:rPr>
              <a:t>Die Förderfalle</a:t>
            </a:r>
            <a:endParaRPr lang="de-DE" dirty="0"/>
          </a:p>
        </p:txBody>
      </p:sp>
      <p:sp>
        <p:nvSpPr>
          <p:cNvPr id="3" name="Inhaltsplatzhalter 2"/>
          <p:cNvSpPr>
            <a:spLocks noGrp="1"/>
          </p:cNvSpPr>
          <p:nvPr>
            <p:ph sz="quarter" idx="10"/>
          </p:nvPr>
        </p:nvSpPr>
        <p:spPr>
          <a:xfrm>
            <a:off x="576262" y="1709738"/>
            <a:ext cx="7992000" cy="4643928"/>
          </a:xfrm>
        </p:spPr>
        <p:txBody>
          <a:bodyPr bIns="72000">
            <a:noAutofit/>
          </a:bodyPr>
          <a:lstStyle/>
          <a:p>
            <a:pPr lvl="0">
              <a:buClr>
                <a:srgbClr val="DC0C23"/>
              </a:buClr>
              <a:defRPr/>
            </a:pPr>
            <a:r>
              <a:rPr lang="de-DE" dirty="0"/>
              <a:t>Euratom-Vertrag mit der Verpflichtung der Gemeinschaft, die "Voraussetzungen für die rasche Errichtung und das Wachstum der Nuklearindustrie" zu schaffen, widerspricht dem Erfordernis der Gleichbehandlung von etablierten Stromerzeugungsformen</a:t>
            </a:r>
          </a:p>
          <a:p>
            <a:pPr lvl="0">
              <a:buClr>
                <a:srgbClr val="DC0C23"/>
              </a:buClr>
              <a:defRPr/>
            </a:pPr>
            <a:r>
              <a:rPr lang="de-DE" dirty="0" smtClean="0"/>
              <a:t>EURATOM-Vorteile </a:t>
            </a:r>
            <a:r>
              <a:rPr lang="de-DE" dirty="0"/>
              <a:t>für die Nuklearindustrie wie Euratom-Darlehen und ein spezielles Nuklear F&amp;E Programm </a:t>
            </a:r>
          </a:p>
          <a:p>
            <a:pPr lvl="0">
              <a:buClr>
                <a:srgbClr val="DC0C23"/>
              </a:buClr>
              <a:defRPr/>
            </a:pPr>
            <a:r>
              <a:rPr lang="de-DE" dirty="0"/>
              <a:t>Persilschein für staatliche Beihilfen für die Nuklearindustrie mit Hinweis auf EURATOM und gemeinsames Interesse</a:t>
            </a:r>
          </a:p>
          <a:p>
            <a:pPr lvl="0">
              <a:buClr>
                <a:srgbClr val="DC0C23"/>
              </a:buClr>
              <a:defRPr/>
            </a:pPr>
            <a:r>
              <a:rPr lang="de-DE" dirty="0"/>
              <a:t>Konträr zu dem Grundprinzip der Liberalisierung der Energiemärkte im </a:t>
            </a:r>
            <a:r>
              <a:rPr lang="de-DE" dirty="0" smtClean="0"/>
              <a:t>Wettbewerbsrahmen </a:t>
            </a:r>
            <a:r>
              <a:rPr lang="de-DE" dirty="0"/>
              <a:t>des EU-Vertrags</a:t>
            </a:r>
          </a:p>
        </p:txBody>
      </p:sp>
    </p:spTree>
    <p:extLst>
      <p:ext uri="{BB962C8B-B14F-4D97-AF65-F5344CB8AC3E}">
        <p14:creationId xmlns:p14="http://schemas.microsoft.com/office/powerpoint/2010/main" val="5793889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Titel III </a:t>
            </a:r>
            <a:r>
              <a:rPr lang="en-GB" dirty="0" err="1" smtClean="0"/>
              <a:t>bis</a:t>
            </a:r>
            <a:r>
              <a:rPr lang="en-GB" dirty="0" smtClean="0"/>
              <a:t> Titel V und Titel VI</a:t>
            </a:r>
            <a:endParaRPr lang="en-GB" dirty="0"/>
          </a:p>
        </p:txBody>
      </p:sp>
      <p:sp>
        <p:nvSpPr>
          <p:cNvPr id="3" name="Inhaltsplatzhalter 2"/>
          <p:cNvSpPr>
            <a:spLocks noGrp="1"/>
          </p:cNvSpPr>
          <p:nvPr>
            <p:ph sz="quarter" idx="10"/>
          </p:nvPr>
        </p:nvSpPr>
        <p:spPr>
          <a:xfrm>
            <a:off x="378823" y="1463039"/>
            <a:ext cx="8503919" cy="4950823"/>
          </a:xfrm>
        </p:spPr>
        <p:txBody>
          <a:bodyPr/>
          <a:lstStyle/>
          <a:p>
            <a:r>
              <a:rPr lang="en-GB" dirty="0" smtClean="0"/>
              <a:t>Der </a:t>
            </a:r>
            <a:r>
              <a:rPr lang="en-GB" dirty="0" err="1" smtClean="0"/>
              <a:t>gesamte</a:t>
            </a:r>
            <a:r>
              <a:rPr lang="en-GB" dirty="0" smtClean="0"/>
              <a:t> </a:t>
            </a:r>
            <a:r>
              <a:rPr lang="en-GB" dirty="0"/>
              <a:t>Titel </a:t>
            </a:r>
            <a:r>
              <a:rPr lang="en-GB" dirty="0" smtClean="0"/>
              <a:t>III ORGANE </a:t>
            </a:r>
            <a:r>
              <a:rPr lang="en-GB" dirty="0"/>
              <a:t>UND FINANZVORSCHRIFTEN  </a:t>
            </a:r>
            <a:r>
              <a:rPr lang="en-GB" dirty="0" err="1" smtClean="0"/>
              <a:t>kann</a:t>
            </a:r>
            <a:r>
              <a:rPr lang="en-GB" dirty="0" smtClean="0"/>
              <a:t> </a:t>
            </a:r>
            <a:r>
              <a:rPr lang="en-GB" dirty="0" err="1" smtClean="0"/>
              <a:t>aufgelöst</a:t>
            </a:r>
            <a:r>
              <a:rPr lang="en-GB" dirty="0" smtClean="0"/>
              <a:t> werden.</a:t>
            </a:r>
          </a:p>
          <a:p>
            <a:pPr lvl="1"/>
            <a:r>
              <a:rPr lang="en-GB" dirty="0" smtClean="0"/>
              <a:t> Es </a:t>
            </a:r>
            <a:r>
              <a:rPr lang="en-GB" dirty="0" err="1" smtClean="0"/>
              <a:t>bedarf</a:t>
            </a:r>
            <a:r>
              <a:rPr lang="en-GB" dirty="0" smtClean="0"/>
              <a:t> </a:t>
            </a:r>
            <a:r>
              <a:rPr lang="en-GB" dirty="0" err="1" smtClean="0"/>
              <a:t>lediglich</a:t>
            </a:r>
            <a:r>
              <a:rPr lang="en-GB" dirty="0" smtClean="0"/>
              <a:t> der </a:t>
            </a:r>
            <a:r>
              <a:rPr lang="en-GB" dirty="0" err="1" smtClean="0"/>
              <a:t>Klarstellung</a:t>
            </a:r>
            <a:r>
              <a:rPr lang="en-GB" dirty="0" smtClean="0"/>
              <a:t>, </a:t>
            </a:r>
            <a:r>
              <a:rPr lang="en-GB" dirty="0" err="1" smtClean="0"/>
              <a:t>dass</a:t>
            </a:r>
            <a:r>
              <a:rPr lang="en-GB" dirty="0" smtClean="0"/>
              <a:t> </a:t>
            </a:r>
            <a:r>
              <a:rPr lang="en-GB" dirty="0" err="1" smtClean="0"/>
              <a:t>allein</a:t>
            </a:r>
            <a:r>
              <a:rPr lang="en-GB" dirty="0" smtClean="0"/>
              <a:t> die </a:t>
            </a:r>
            <a:r>
              <a:rPr lang="en-GB" dirty="0" err="1"/>
              <a:t>O</a:t>
            </a:r>
            <a:r>
              <a:rPr lang="en-GB" dirty="0" err="1" smtClean="0"/>
              <a:t>rgane</a:t>
            </a:r>
            <a:r>
              <a:rPr lang="en-GB" dirty="0" smtClean="0"/>
              <a:t> des EUV und AEUV </a:t>
            </a:r>
            <a:r>
              <a:rPr lang="en-GB" err="1" smtClean="0"/>
              <a:t>verantwortlich</a:t>
            </a:r>
            <a:r>
              <a:rPr lang="en-GB" smtClean="0"/>
              <a:t> sind </a:t>
            </a:r>
            <a:r>
              <a:rPr lang="en-GB" dirty="0" smtClean="0"/>
              <a:t>und der neue </a:t>
            </a:r>
            <a:r>
              <a:rPr lang="en-GB" dirty="0" err="1" smtClean="0"/>
              <a:t>Vertrag</a:t>
            </a:r>
            <a:r>
              <a:rPr lang="en-GB" dirty="0" smtClean="0"/>
              <a:t> </a:t>
            </a:r>
            <a:r>
              <a:rPr lang="en-GB" dirty="0" err="1" smtClean="0"/>
              <a:t>keine</a:t>
            </a:r>
            <a:r>
              <a:rPr lang="en-GB" dirty="0" smtClean="0"/>
              <a:t> </a:t>
            </a:r>
            <a:r>
              <a:rPr lang="en-GB" dirty="0" err="1" smtClean="0"/>
              <a:t>besonderen</a:t>
            </a:r>
            <a:r>
              <a:rPr lang="en-GB" dirty="0" smtClean="0"/>
              <a:t> </a:t>
            </a:r>
            <a:r>
              <a:rPr lang="en-GB" dirty="0" err="1" smtClean="0"/>
              <a:t>Organe</a:t>
            </a:r>
            <a:r>
              <a:rPr lang="en-GB" dirty="0" smtClean="0"/>
              <a:t> </a:t>
            </a:r>
            <a:r>
              <a:rPr lang="en-GB" dirty="0" err="1" smtClean="0"/>
              <a:t>mehr</a:t>
            </a:r>
            <a:r>
              <a:rPr lang="en-GB" dirty="0" smtClean="0"/>
              <a:t> </a:t>
            </a:r>
            <a:r>
              <a:rPr lang="en-GB" dirty="0" err="1" smtClean="0"/>
              <a:t>vorhält</a:t>
            </a:r>
            <a:r>
              <a:rPr lang="en-GB" dirty="0" smtClean="0"/>
              <a:t>. Es </a:t>
            </a:r>
            <a:r>
              <a:rPr lang="en-GB" dirty="0" err="1" smtClean="0"/>
              <a:t>wird</a:t>
            </a:r>
            <a:r>
              <a:rPr lang="en-GB" dirty="0" smtClean="0"/>
              <a:t> </a:t>
            </a:r>
            <a:r>
              <a:rPr lang="en-GB" err="1" smtClean="0"/>
              <a:t>eine</a:t>
            </a:r>
            <a:r>
              <a:rPr lang="en-GB" smtClean="0"/>
              <a:t> Klarstellung </a:t>
            </a:r>
            <a:r>
              <a:rPr lang="en-GB" dirty="0" err="1" smtClean="0"/>
              <a:t>eingeführt</a:t>
            </a:r>
            <a:r>
              <a:rPr lang="en-GB" dirty="0" smtClean="0"/>
              <a:t>, </a:t>
            </a:r>
            <a:r>
              <a:rPr lang="en-GB" dirty="0" err="1" smtClean="0"/>
              <a:t>dass</a:t>
            </a:r>
            <a:r>
              <a:rPr lang="en-GB" dirty="0" smtClean="0"/>
              <a:t> </a:t>
            </a:r>
            <a:r>
              <a:rPr lang="en-GB" dirty="0" err="1" smtClean="0"/>
              <a:t>allein</a:t>
            </a:r>
            <a:r>
              <a:rPr lang="en-GB" dirty="0" smtClean="0"/>
              <a:t> die </a:t>
            </a:r>
            <a:r>
              <a:rPr lang="en-GB" dirty="0" err="1" smtClean="0"/>
              <a:t>Regeln</a:t>
            </a:r>
            <a:r>
              <a:rPr lang="en-GB" dirty="0" smtClean="0"/>
              <a:t> </a:t>
            </a:r>
            <a:r>
              <a:rPr lang="en-GB" dirty="0" err="1" smtClean="0"/>
              <a:t>zum</a:t>
            </a:r>
            <a:r>
              <a:rPr lang="en-GB" dirty="0" smtClean="0"/>
              <a:t> </a:t>
            </a:r>
            <a:r>
              <a:rPr lang="en-GB" dirty="0" err="1" smtClean="0"/>
              <a:t>Mitentscheidungsverfahren</a:t>
            </a:r>
            <a:r>
              <a:rPr lang="en-GB" dirty="0" smtClean="0"/>
              <a:t> </a:t>
            </a:r>
            <a:r>
              <a:rPr lang="en-GB" dirty="0" err="1" smtClean="0"/>
              <a:t>nach</a:t>
            </a:r>
            <a:r>
              <a:rPr lang="en-GB" dirty="0" smtClean="0"/>
              <a:t> </a:t>
            </a:r>
            <a:r>
              <a:rPr lang="en-GB" dirty="0" err="1" smtClean="0"/>
              <a:t>dem</a:t>
            </a:r>
            <a:r>
              <a:rPr lang="en-GB" dirty="0" smtClean="0"/>
              <a:t> AEUV </a:t>
            </a:r>
            <a:r>
              <a:rPr lang="en-GB" dirty="0" err="1" smtClean="0"/>
              <a:t>gelten</a:t>
            </a:r>
            <a:r>
              <a:rPr lang="en-GB" dirty="0" smtClean="0"/>
              <a:t>.</a:t>
            </a:r>
          </a:p>
          <a:p>
            <a:r>
              <a:rPr lang="en-GB" dirty="0" smtClean="0"/>
              <a:t>Damit </a:t>
            </a:r>
            <a:r>
              <a:rPr lang="en-GB" dirty="0" err="1" smtClean="0"/>
              <a:t>entfällt</a:t>
            </a:r>
            <a:r>
              <a:rPr lang="en-GB" dirty="0" smtClean="0"/>
              <a:t> </a:t>
            </a:r>
            <a:r>
              <a:rPr lang="en-GB" dirty="0" err="1" smtClean="0"/>
              <a:t>auch</a:t>
            </a:r>
            <a:r>
              <a:rPr lang="en-GB" dirty="0" smtClean="0"/>
              <a:t> Titel IV </a:t>
            </a:r>
            <a:r>
              <a:rPr lang="en-GB" dirty="0" err="1" smtClean="0"/>
              <a:t>mit</a:t>
            </a:r>
            <a:r>
              <a:rPr lang="en-GB" dirty="0" smtClean="0"/>
              <a:t> den </a:t>
            </a:r>
            <a:r>
              <a:rPr lang="en-GB" dirty="0" err="1" smtClean="0"/>
              <a:t>Bestimmungen</a:t>
            </a:r>
            <a:r>
              <a:rPr lang="en-GB" dirty="0" smtClean="0"/>
              <a:t> </a:t>
            </a:r>
            <a:r>
              <a:rPr lang="en-GB" dirty="0" err="1" smtClean="0"/>
              <a:t>über</a:t>
            </a:r>
            <a:r>
              <a:rPr lang="en-GB" dirty="0" smtClean="0"/>
              <a:t> </a:t>
            </a:r>
            <a:r>
              <a:rPr lang="en-GB" dirty="0" err="1" smtClean="0"/>
              <a:t>besondere</a:t>
            </a:r>
            <a:r>
              <a:rPr lang="en-GB" dirty="0" smtClean="0"/>
              <a:t> </a:t>
            </a:r>
            <a:r>
              <a:rPr lang="en-GB" dirty="0" err="1" smtClean="0"/>
              <a:t>Finanzvorschriften</a:t>
            </a:r>
            <a:r>
              <a:rPr lang="en-GB" dirty="0" smtClean="0"/>
              <a:t> und Titel V </a:t>
            </a:r>
            <a:r>
              <a:rPr lang="en-GB" dirty="0" err="1" smtClean="0"/>
              <a:t>mit</a:t>
            </a:r>
            <a:r>
              <a:rPr lang="en-GB" dirty="0" smtClean="0"/>
              <a:t> den </a:t>
            </a:r>
            <a:r>
              <a:rPr lang="en-GB" dirty="0" err="1" smtClean="0"/>
              <a:t>Allgemeinen</a:t>
            </a:r>
            <a:r>
              <a:rPr lang="en-GB" dirty="0" smtClean="0"/>
              <a:t> </a:t>
            </a:r>
            <a:r>
              <a:rPr lang="en-GB" dirty="0" err="1" smtClean="0"/>
              <a:t>Bestimmungen</a:t>
            </a:r>
            <a:r>
              <a:rPr lang="en-GB" dirty="0" smtClean="0"/>
              <a:t> und den </a:t>
            </a:r>
            <a:r>
              <a:rPr lang="en-GB" dirty="0" err="1"/>
              <a:t>R</a:t>
            </a:r>
            <a:r>
              <a:rPr lang="en-GB" dirty="0" err="1" smtClean="0"/>
              <a:t>egeln</a:t>
            </a:r>
            <a:r>
              <a:rPr lang="en-GB" dirty="0" smtClean="0"/>
              <a:t> </a:t>
            </a:r>
            <a:r>
              <a:rPr lang="en-GB" err="1" smtClean="0"/>
              <a:t>über</a:t>
            </a:r>
            <a:r>
              <a:rPr lang="en-GB" smtClean="0"/>
              <a:t> Rechtspersönlichkeit. </a:t>
            </a:r>
            <a:endParaRPr lang="en-GB" dirty="0" smtClean="0"/>
          </a:p>
          <a:p>
            <a:r>
              <a:rPr lang="en-GB" dirty="0" smtClean="0"/>
              <a:t>Titel VI </a:t>
            </a:r>
            <a:r>
              <a:rPr lang="en-GB" dirty="0" err="1" smtClean="0"/>
              <a:t>Schlussbestimmungen</a:t>
            </a:r>
            <a:r>
              <a:rPr lang="en-GB" dirty="0" smtClean="0"/>
              <a:t> </a:t>
            </a:r>
            <a:r>
              <a:rPr lang="en-GB" dirty="0" err="1" smtClean="0"/>
              <a:t>ist</a:t>
            </a:r>
            <a:r>
              <a:rPr lang="en-GB" dirty="0" smtClean="0"/>
              <a:t> an den </a:t>
            </a:r>
            <a:r>
              <a:rPr lang="en-GB" dirty="0" err="1" smtClean="0"/>
              <a:t>Wortlaut</a:t>
            </a:r>
            <a:r>
              <a:rPr lang="en-GB" dirty="0" smtClean="0"/>
              <a:t> der </a:t>
            </a:r>
            <a:r>
              <a:rPr lang="en-GB" dirty="0" err="1" smtClean="0"/>
              <a:t>Schlussbestimmungen</a:t>
            </a:r>
            <a:r>
              <a:rPr lang="en-GB" dirty="0" smtClean="0"/>
              <a:t> des EUV </a:t>
            </a:r>
            <a:r>
              <a:rPr lang="en-GB" dirty="0" err="1" smtClean="0"/>
              <a:t>anzupassen</a:t>
            </a:r>
            <a:r>
              <a:rPr lang="en-GB" smtClean="0"/>
              <a:t>. Sunset-Klausel </a:t>
            </a:r>
            <a:r>
              <a:rPr lang="en-GB" dirty="0" err="1" smtClean="0"/>
              <a:t>zur</a:t>
            </a:r>
            <a:r>
              <a:rPr lang="en-GB" dirty="0" smtClean="0"/>
              <a:t> </a:t>
            </a:r>
            <a:r>
              <a:rPr lang="en-GB" dirty="0" err="1" smtClean="0"/>
              <a:t>Überleitung</a:t>
            </a:r>
            <a:r>
              <a:rPr lang="en-GB" dirty="0" smtClean="0"/>
              <a:t> des </a:t>
            </a:r>
            <a:r>
              <a:rPr lang="en-GB" dirty="0" err="1" smtClean="0"/>
              <a:t>gesamten</a:t>
            </a:r>
            <a:r>
              <a:rPr lang="en-GB" dirty="0" smtClean="0"/>
              <a:t> </a:t>
            </a:r>
            <a:r>
              <a:rPr lang="en-GB" dirty="0" err="1" smtClean="0"/>
              <a:t>Vertrages</a:t>
            </a:r>
            <a:r>
              <a:rPr lang="en-GB" dirty="0" smtClean="0"/>
              <a:t> in den AEUV ???</a:t>
            </a:r>
            <a:endParaRPr lang="en-GB" dirty="0"/>
          </a:p>
        </p:txBody>
      </p:sp>
    </p:spTree>
    <p:extLst>
      <p:ext uri="{BB962C8B-B14F-4D97-AF65-F5344CB8AC3E}">
        <p14:creationId xmlns:p14="http://schemas.microsoft.com/office/powerpoint/2010/main" val="1260208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Anhänge</a:t>
            </a:r>
            <a:r>
              <a:rPr lang="en-GB" dirty="0" smtClean="0"/>
              <a:t> des EURATOM und </a:t>
            </a:r>
            <a:r>
              <a:rPr lang="en-GB" dirty="0" err="1" smtClean="0"/>
              <a:t>Protokolle</a:t>
            </a:r>
            <a:endParaRPr lang="en-GB" dirty="0"/>
          </a:p>
        </p:txBody>
      </p:sp>
      <p:sp>
        <p:nvSpPr>
          <p:cNvPr id="3" name="Inhaltsplatzhalter 2"/>
          <p:cNvSpPr>
            <a:spLocks noGrp="1"/>
          </p:cNvSpPr>
          <p:nvPr>
            <p:ph sz="quarter" idx="10"/>
          </p:nvPr>
        </p:nvSpPr>
        <p:spPr/>
        <p:txBody>
          <a:bodyPr/>
          <a:lstStyle/>
          <a:p>
            <a:r>
              <a:rPr lang="en-GB" dirty="0" err="1" smtClean="0"/>
              <a:t>Alle</a:t>
            </a:r>
            <a:r>
              <a:rPr lang="en-GB" dirty="0" smtClean="0"/>
              <a:t> </a:t>
            </a:r>
            <a:r>
              <a:rPr lang="en-GB" dirty="0" err="1" smtClean="0"/>
              <a:t>Anhänge</a:t>
            </a:r>
            <a:r>
              <a:rPr lang="en-GB" dirty="0" smtClean="0"/>
              <a:t> und </a:t>
            </a:r>
            <a:r>
              <a:rPr lang="en-GB" dirty="0" err="1" smtClean="0"/>
              <a:t>Protokolle</a:t>
            </a:r>
            <a:r>
              <a:rPr lang="en-GB" dirty="0" smtClean="0"/>
              <a:t> </a:t>
            </a:r>
            <a:r>
              <a:rPr lang="en-GB" dirty="0" err="1" smtClean="0"/>
              <a:t>können</a:t>
            </a:r>
            <a:r>
              <a:rPr lang="en-GB" dirty="0" smtClean="0"/>
              <a:t> </a:t>
            </a:r>
            <a:r>
              <a:rPr lang="en-GB" dirty="0" err="1" smtClean="0"/>
              <a:t>gestrichen</a:t>
            </a:r>
            <a:r>
              <a:rPr lang="en-GB" dirty="0" smtClean="0"/>
              <a:t> werden. </a:t>
            </a:r>
            <a:r>
              <a:rPr lang="en-GB" dirty="0" err="1" smtClean="0"/>
              <a:t>Mit</a:t>
            </a:r>
            <a:r>
              <a:rPr lang="en-GB" dirty="0" smtClean="0"/>
              <a:t> </a:t>
            </a:r>
            <a:r>
              <a:rPr lang="en-GB" dirty="0" err="1"/>
              <a:t>I</a:t>
            </a:r>
            <a:r>
              <a:rPr lang="en-GB" dirty="0" err="1" smtClean="0"/>
              <a:t>rland</a:t>
            </a:r>
            <a:r>
              <a:rPr lang="en-GB" dirty="0" smtClean="0"/>
              <a:t> </a:t>
            </a:r>
            <a:r>
              <a:rPr lang="en-GB" dirty="0" err="1" smtClean="0"/>
              <a:t>ist</a:t>
            </a:r>
            <a:r>
              <a:rPr lang="en-GB" dirty="0" smtClean="0"/>
              <a:t> </a:t>
            </a:r>
            <a:r>
              <a:rPr lang="en-GB" dirty="0" err="1" smtClean="0"/>
              <a:t>zu</a:t>
            </a:r>
            <a:r>
              <a:rPr lang="en-GB" dirty="0" smtClean="0"/>
              <a:t> </a:t>
            </a:r>
            <a:r>
              <a:rPr lang="en-GB" dirty="0" err="1" smtClean="0"/>
              <a:t>klären</a:t>
            </a:r>
            <a:r>
              <a:rPr lang="en-GB" dirty="0" smtClean="0"/>
              <a:t>, </a:t>
            </a:r>
            <a:r>
              <a:rPr lang="en-GB" dirty="0" err="1" smtClean="0"/>
              <a:t>ob</a:t>
            </a:r>
            <a:r>
              <a:rPr lang="en-GB" dirty="0" smtClean="0"/>
              <a:t> </a:t>
            </a:r>
            <a:r>
              <a:rPr lang="en-GB" dirty="0" err="1" smtClean="0"/>
              <a:t>es</a:t>
            </a:r>
            <a:r>
              <a:rPr lang="en-GB" dirty="0" smtClean="0"/>
              <a:t> </a:t>
            </a:r>
            <a:r>
              <a:rPr lang="en-GB" dirty="0" err="1" smtClean="0"/>
              <a:t>noch</a:t>
            </a:r>
            <a:r>
              <a:rPr lang="en-GB" dirty="0" smtClean="0"/>
              <a:t> des </a:t>
            </a:r>
            <a:r>
              <a:rPr lang="en-GB" dirty="0" err="1" smtClean="0"/>
              <a:t>besonderen</a:t>
            </a:r>
            <a:r>
              <a:rPr lang="en-GB" dirty="0" smtClean="0"/>
              <a:t> </a:t>
            </a:r>
            <a:r>
              <a:rPr lang="en-GB" dirty="0" err="1"/>
              <a:t>P</a:t>
            </a:r>
            <a:r>
              <a:rPr lang="en-GB" dirty="0" err="1" smtClean="0"/>
              <a:t>rotokolls</a:t>
            </a:r>
            <a:r>
              <a:rPr lang="en-GB" dirty="0" smtClean="0"/>
              <a:t> für </a:t>
            </a:r>
            <a:r>
              <a:rPr lang="en-GB" dirty="0" err="1" smtClean="0"/>
              <a:t>Irland</a:t>
            </a:r>
            <a:r>
              <a:rPr lang="en-GB" dirty="0" smtClean="0"/>
              <a:t> </a:t>
            </a:r>
            <a:r>
              <a:rPr lang="en-GB" dirty="0" err="1" smtClean="0"/>
              <a:t>bedarf</a:t>
            </a:r>
            <a:r>
              <a:rPr lang="en-GB" dirty="0" smtClean="0"/>
              <a:t>. </a:t>
            </a:r>
          </a:p>
          <a:p>
            <a:r>
              <a:rPr lang="en-GB" dirty="0" err="1" smtClean="0"/>
              <a:t>Sinnvoll</a:t>
            </a:r>
            <a:r>
              <a:rPr lang="en-GB" dirty="0" smtClean="0"/>
              <a:t> </a:t>
            </a:r>
            <a:r>
              <a:rPr lang="en-GB" dirty="0" err="1" smtClean="0"/>
              <a:t>kann</a:t>
            </a:r>
            <a:r>
              <a:rPr lang="en-GB" dirty="0" smtClean="0"/>
              <a:t> die </a:t>
            </a:r>
            <a:r>
              <a:rPr lang="en-GB" dirty="0" err="1" smtClean="0"/>
              <a:t>Einführung</a:t>
            </a:r>
            <a:r>
              <a:rPr lang="en-GB" dirty="0" smtClean="0"/>
              <a:t> </a:t>
            </a:r>
            <a:r>
              <a:rPr lang="en-GB" dirty="0" err="1" smtClean="0"/>
              <a:t>eines</a:t>
            </a:r>
            <a:r>
              <a:rPr lang="en-GB" dirty="0" smtClean="0"/>
              <a:t> </a:t>
            </a:r>
            <a:r>
              <a:rPr lang="en-GB" dirty="0" err="1" smtClean="0"/>
              <a:t>Übergangsprotokolls</a:t>
            </a:r>
            <a:r>
              <a:rPr lang="en-GB" dirty="0" smtClean="0"/>
              <a:t> für die </a:t>
            </a:r>
            <a:r>
              <a:rPr lang="en-GB" dirty="0" err="1" smtClean="0"/>
              <a:t>Angleichung</a:t>
            </a:r>
            <a:r>
              <a:rPr lang="en-GB" dirty="0" smtClean="0"/>
              <a:t> von </a:t>
            </a:r>
            <a:r>
              <a:rPr lang="en-GB" err="1" smtClean="0"/>
              <a:t>Richtlinien</a:t>
            </a:r>
            <a:r>
              <a:rPr lang="en-GB" smtClean="0"/>
              <a:t>/</a:t>
            </a:r>
            <a:r>
              <a:rPr lang="en-GB" err="1" smtClean="0"/>
              <a:t>Verordnungen</a:t>
            </a:r>
            <a:r>
              <a:rPr lang="en-GB" smtClean="0"/>
              <a:t> werden, </a:t>
            </a:r>
            <a:r>
              <a:rPr lang="en-GB" dirty="0" err="1" smtClean="0"/>
              <a:t>deren</a:t>
            </a:r>
            <a:r>
              <a:rPr lang="en-GB" dirty="0" smtClean="0"/>
              <a:t> </a:t>
            </a:r>
            <a:r>
              <a:rPr lang="en-GB" dirty="0" err="1" smtClean="0"/>
              <a:t>Rechtsgrundlage</a:t>
            </a:r>
            <a:r>
              <a:rPr lang="en-GB" dirty="0" smtClean="0"/>
              <a:t> </a:t>
            </a:r>
            <a:r>
              <a:rPr lang="en-GB" dirty="0" err="1" smtClean="0"/>
              <a:t>mit</a:t>
            </a:r>
            <a:r>
              <a:rPr lang="en-GB" dirty="0" smtClean="0"/>
              <a:t> </a:t>
            </a:r>
            <a:r>
              <a:rPr lang="en-GB" dirty="0" err="1" smtClean="0"/>
              <a:t>dem</a:t>
            </a:r>
            <a:r>
              <a:rPr lang="en-GB" dirty="0" smtClean="0"/>
              <a:t> </a:t>
            </a:r>
            <a:r>
              <a:rPr lang="en-GB" dirty="0" err="1" smtClean="0"/>
              <a:t>neuen</a:t>
            </a:r>
            <a:r>
              <a:rPr lang="en-GB" dirty="0" smtClean="0"/>
              <a:t> </a:t>
            </a:r>
            <a:r>
              <a:rPr lang="en-GB" dirty="0" err="1" smtClean="0"/>
              <a:t>Vertrag</a:t>
            </a:r>
            <a:r>
              <a:rPr lang="en-GB" dirty="0" smtClean="0"/>
              <a:t> </a:t>
            </a:r>
            <a:r>
              <a:rPr lang="en-GB" dirty="0" err="1" smtClean="0"/>
              <a:t>wegfallen</a:t>
            </a:r>
            <a:r>
              <a:rPr lang="en-GB" dirty="0" smtClean="0"/>
              <a:t> </a:t>
            </a:r>
            <a:r>
              <a:rPr lang="en-GB" dirty="0" err="1" smtClean="0"/>
              <a:t>wird</a:t>
            </a:r>
            <a:endParaRPr lang="en-GB" dirty="0"/>
          </a:p>
        </p:txBody>
      </p:sp>
    </p:spTree>
    <p:extLst>
      <p:ext uri="{BB962C8B-B14F-4D97-AF65-F5344CB8AC3E}">
        <p14:creationId xmlns:p14="http://schemas.microsoft.com/office/powerpoint/2010/main" val="17247161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smtClean="0"/>
              <a:t>Zusammenfassender</a:t>
            </a:r>
            <a:r>
              <a:rPr lang="en-GB" dirty="0" smtClean="0"/>
              <a:t> </a:t>
            </a:r>
            <a:r>
              <a:rPr lang="en-GB" dirty="0" err="1" smtClean="0"/>
              <a:t>Versuch</a:t>
            </a:r>
            <a:r>
              <a:rPr lang="en-GB" dirty="0" smtClean="0"/>
              <a:t> </a:t>
            </a:r>
            <a:r>
              <a:rPr lang="en-GB" dirty="0" err="1" smtClean="0"/>
              <a:t>einer</a:t>
            </a:r>
            <a:r>
              <a:rPr lang="en-GB" dirty="0" smtClean="0"/>
              <a:t> </a:t>
            </a:r>
            <a:r>
              <a:rPr lang="en-GB" dirty="0" err="1" smtClean="0"/>
              <a:t>Gliederung</a:t>
            </a:r>
            <a:r>
              <a:rPr lang="en-GB" dirty="0" smtClean="0"/>
              <a:t> des </a:t>
            </a:r>
            <a:r>
              <a:rPr lang="en-GB" dirty="0" err="1" smtClean="0"/>
              <a:t>neuen</a:t>
            </a:r>
            <a:r>
              <a:rPr lang="en-GB" dirty="0" smtClean="0"/>
              <a:t> </a:t>
            </a:r>
            <a:r>
              <a:rPr lang="en-GB" dirty="0" err="1" smtClean="0"/>
              <a:t>Vertrages</a:t>
            </a:r>
            <a:endParaRPr lang="en-GB" dirty="0"/>
          </a:p>
        </p:txBody>
      </p:sp>
      <p:sp>
        <p:nvSpPr>
          <p:cNvPr id="3" name="Inhaltsplatzhalter 2"/>
          <p:cNvSpPr>
            <a:spLocks noGrp="1"/>
          </p:cNvSpPr>
          <p:nvPr>
            <p:ph sz="quarter" idx="10"/>
          </p:nvPr>
        </p:nvSpPr>
        <p:spPr/>
        <p:txBody>
          <a:bodyPr/>
          <a:lstStyle/>
          <a:p>
            <a:r>
              <a:rPr lang="en-GB" dirty="0" err="1" smtClean="0"/>
              <a:t>Präambel</a:t>
            </a:r>
            <a:endParaRPr lang="en-GB" dirty="0"/>
          </a:p>
          <a:p>
            <a:r>
              <a:rPr lang="de-DE" dirty="0" smtClean="0"/>
              <a:t>Titel </a:t>
            </a:r>
            <a:r>
              <a:rPr lang="de-DE" dirty="0"/>
              <a:t>I  Aufgaben des Vertrages (neu</a:t>
            </a:r>
            <a:r>
              <a:rPr lang="de-DE" dirty="0" smtClean="0"/>
              <a:t>)</a:t>
            </a:r>
          </a:p>
          <a:p>
            <a:pPr lvl="1"/>
            <a:r>
              <a:rPr lang="de-DE" dirty="0" smtClean="0"/>
              <a:t>Artikel 1 </a:t>
            </a:r>
          </a:p>
          <a:p>
            <a:pPr lvl="1"/>
            <a:r>
              <a:rPr lang="de-DE" dirty="0" smtClean="0"/>
              <a:t>Artikel 2</a:t>
            </a:r>
            <a:endParaRPr lang="en-GB" dirty="0" smtClean="0"/>
          </a:p>
          <a:p>
            <a:r>
              <a:rPr lang="en-GB" dirty="0" smtClean="0"/>
              <a:t>Titel II </a:t>
            </a:r>
            <a:r>
              <a:rPr lang="de-DE" dirty="0"/>
              <a:t>Nachhaltigkeit, Umwelt und Gesundheit, Sicherheitsstandards, </a:t>
            </a:r>
            <a:r>
              <a:rPr lang="de-DE" dirty="0" smtClean="0"/>
              <a:t>Haftpflicht und  Nichtverbreitung</a:t>
            </a:r>
          </a:p>
          <a:p>
            <a:pPr lvl="1"/>
            <a:r>
              <a:rPr lang="de-DE" dirty="0" smtClean="0"/>
              <a:t>Modifizierte Übernahme von Kapitel 3, 6, 7 und 8, Einführung eines neuen Haftungsregime à la Austria</a:t>
            </a:r>
          </a:p>
          <a:p>
            <a:r>
              <a:rPr lang="de-DE" dirty="0" smtClean="0"/>
              <a:t>Titel III (Schlussbestimmungen</a:t>
            </a:r>
            <a:r>
              <a:rPr lang="de-DE" smtClean="0"/>
              <a:t>) evtl. </a:t>
            </a:r>
            <a:r>
              <a:rPr lang="de-DE" dirty="0" smtClean="0"/>
              <a:t>mit </a:t>
            </a:r>
            <a:r>
              <a:rPr lang="de-DE" dirty="0" err="1" smtClean="0"/>
              <a:t>Sunsetklausel</a:t>
            </a:r>
            <a:endParaRPr lang="de-DE" dirty="0" smtClean="0"/>
          </a:p>
          <a:p>
            <a:r>
              <a:rPr lang="de-DE" dirty="0" smtClean="0"/>
              <a:t>Eventuell Übergangsprotokolle</a:t>
            </a:r>
          </a:p>
          <a:p>
            <a:endParaRPr lang="de-DE" dirty="0"/>
          </a:p>
          <a:p>
            <a:endParaRPr lang="de-DE" dirty="0" smtClean="0"/>
          </a:p>
          <a:p>
            <a:endParaRPr lang="en-GB" dirty="0"/>
          </a:p>
        </p:txBody>
      </p:sp>
    </p:spTree>
    <p:extLst>
      <p:ext uri="{BB962C8B-B14F-4D97-AF65-F5344CB8AC3E}">
        <p14:creationId xmlns:p14="http://schemas.microsoft.com/office/powerpoint/2010/main" val="3205510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7" y="248644"/>
            <a:ext cx="7172836" cy="954792"/>
          </a:xfrm>
        </p:spPr>
        <p:txBody>
          <a:bodyPr/>
          <a:lstStyle/>
          <a:p>
            <a:r>
              <a:rPr lang="de-DE"/>
              <a:t>Blueprint des Vergleichs der Prinzipien aus dem Sekundärrecht mit Lücken in EURATOM</a:t>
            </a:r>
          </a:p>
        </p:txBody>
      </p:sp>
      <p:pic>
        <p:nvPicPr>
          <p:cNvPr id="4" name="Inhaltsplatzhalter 3"/>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966367" y="1709738"/>
            <a:ext cx="7211267" cy="4449762"/>
          </a:xfrm>
        </p:spPr>
      </p:pic>
    </p:spTree>
    <p:extLst>
      <p:ext uri="{BB962C8B-B14F-4D97-AF65-F5344CB8AC3E}">
        <p14:creationId xmlns:p14="http://schemas.microsoft.com/office/powerpoint/2010/main" val="3269131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rgbClr val="FF0000"/>
                </a:solidFill>
              </a:rPr>
              <a:t>Non Proliferation - unambitioniert</a:t>
            </a:r>
            <a:endParaRPr lang="en-GB" dirty="0"/>
          </a:p>
        </p:txBody>
      </p:sp>
      <p:sp>
        <p:nvSpPr>
          <p:cNvPr id="3" name="Inhaltsplatzhalter 2"/>
          <p:cNvSpPr>
            <a:spLocks noGrp="1"/>
          </p:cNvSpPr>
          <p:nvPr>
            <p:ph sz="quarter" idx="10"/>
          </p:nvPr>
        </p:nvSpPr>
        <p:spPr>
          <a:xfrm>
            <a:off x="575997" y="1492922"/>
            <a:ext cx="7992000" cy="4449600"/>
          </a:xfrm>
        </p:spPr>
        <p:txBody>
          <a:bodyPr/>
          <a:lstStyle/>
          <a:p>
            <a:pPr lvl="0">
              <a:buClr>
                <a:srgbClr val="DC0C23"/>
              </a:buClr>
              <a:defRPr/>
            </a:pPr>
            <a:r>
              <a:rPr lang="de-DE" sz="2000" dirty="0" smtClean="0"/>
              <a:t>EURATOM hat trotz Erwähnung der </a:t>
            </a:r>
            <a:r>
              <a:rPr lang="de-DE" sz="2000" dirty="0" err="1" smtClean="0"/>
              <a:t>Nichverbreitung</a:t>
            </a:r>
            <a:r>
              <a:rPr lang="de-DE" sz="2000" dirty="0" smtClean="0"/>
              <a:t> eine recht beschränkte Rolle im Rahmen der internationalen Entwicklung zur Non Proliferation Treaty gespielt. </a:t>
            </a:r>
          </a:p>
          <a:p>
            <a:pPr lvl="1">
              <a:buClr>
                <a:srgbClr val="DC0C23"/>
              </a:buClr>
              <a:defRPr/>
            </a:pPr>
            <a:r>
              <a:rPr lang="de-DE" dirty="0" smtClean="0"/>
              <a:t>EURATOM-Gemeinschaft/die EU ist insbesondere kein Unterzeichner des internationalen Vertrages, lediglich koordinierende Aufgabe für seine EU MS/Schweiz </a:t>
            </a:r>
          </a:p>
          <a:p>
            <a:pPr lvl="1">
              <a:buClr>
                <a:srgbClr val="DC0C23"/>
              </a:buClr>
              <a:defRPr/>
            </a:pPr>
            <a:r>
              <a:rPr lang="de-DE" dirty="0" smtClean="0"/>
              <a:t>Nach 2000 </a:t>
            </a:r>
            <a:r>
              <a:rPr lang="de-DE" smtClean="0"/>
              <a:t>EURATOM</a:t>
            </a:r>
            <a:r>
              <a:rPr lang="de-DE" dirty="0" smtClean="0"/>
              <a:t>  und die EU “suddenly ‘</a:t>
            </a:r>
            <a:r>
              <a:rPr lang="de-DE" dirty="0" err="1" smtClean="0"/>
              <a:t>gone</a:t>
            </a:r>
            <a:r>
              <a:rPr lang="de-DE" dirty="0" smtClean="0"/>
              <a:t> </a:t>
            </a:r>
            <a:r>
              <a:rPr lang="de-DE" dirty="0" err="1" smtClean="0"/>
              <a:t>into</a:t>
            </a:r>
            <a:r>
              <a:rPr lang="de-DE" dirty="0" smtClean="0"/>
              <a:t> neutral’. </a:t>
            </a:r>
            <a:r>
              <a:rPr lang="de-DE" dirty="0" err="1" smtClean="0"/>
              <a:t>Paradoxically</a:t>
            </a:r>
            <a:r>
              <a:rPr lang="de-DE" dirty="0" smtClean="0"/>
              <a:t>, </a:t>
            </a:r>
            <a:r>
              <a:rPr lang="de-DE" dirty="0" err="1" smtClean="0"/>
              <a:t>the</a:t>
            </a:r>
            <a:r>
              <a:rPr lang="de-DE" dirty="0" smtClean="0"/>
              <a:t> Union </a:t>
            </a:r>
            <a:r>
              <a:rPr lang="de-DE" dirty="0" err="1" smtClean="0"/>
              <a:t>seems</a:t>
            </a:r>
            <a:r>
              <a:rPr lang="de-DE" dirty="0" smtClean="0"/>
              <a:t> to </a:t>
            </a:r>
            <a:r>
              <a:rPr lang="de-DE" dirty="0" err="1" smtClean="0"/>
              <a:t>have</a:t>
            </a:r>
            <a:r>
              <a:rPr lang="de-DE" dirty="0" smtClean="0"/>
              <a:t> </a:t>
            </a:r>
            <a:r>
              <a:rPr lang="de-DE" dirty="0" err="1" smtClean="0"/>
              <a:t>gone</a:t>
            </a:r>
            <a:r>
              <a:rPr lang="de-DE" dirty="0" smtClean="0"/>
              <a:t> back to an </a:t>
            </a:r>
            <a:r>
              <a:rPr lang="de-DE" dirty="0" err="1" smtClean="0"/>
              <a:t>earlier</a:t>
            </a:r>
            <a:r>
              <a:rPr lang="de-DE" dirty="0" smtClean="0"/>
              <a:t> </a:t>
            </a:r>
            <a:r>
              <a:rPr lang="de-DE" dirty="0" err="1" smtClean="0"/>
              <a:t>stage</a:t>
            </a:r>
            <a:r>
              <a:rPr lang="de-DE" dirty="0" smtClean="0"/>
              <a:t> </a:t>
            </a:r>
            <a:r>
              <a:rPr lang="de-DE" dirty="0" err="1" smtClean="0"/>
              <a:t>that</a:t>
            </a:r>
            <a:r>
              <a:rPr lang="de-DE" dirty="0" smtClean="0"/>
              <a:t> was </a:t>
            </a:r>
            <a:r>
              <a:rPr lang="de-DE" dirty="0" err="1" smtClean="0"/>
              <a:t>dominated</a:t>
            </a:r>
            <a:r>
              <a:rPr lang="de-DE" dirty="0" smtClean="0"/>
              <a:t> </a:t>
            </a:r>
            <a:r>
              <a:rPr lang="de-DE" dirty="0" err="1" smtClean="0"/>
              <a:t>by</a:t>
            </a:r>
            <a:r>
              <a:rPr lang="de-DE" dirty="0" smtClean="0"/>
              <a:t> </a:t>
            </a:r>
            <a:r>
              <a:rPr lang="de-DE" dirty="0" err="1" smtClean="0"/>
              <a:t>specific</a:t>
            </a:r>
            <a:r>
              <a:rPr lang="de-DE" dirty="0" smtClean="0"/>
              <a:t> </a:t>
            </a:r>
            <a:r>
              <a:rPr lang="de-DE" dirty="0" err="1" smtClean="0"/>
              <a:t>joint</a:t>
            </a:r>
            <a:r>
              <a:rPr lang="de-DE" dirty="0" smtClean="0"/>
              <a:t> </a:t>
            </a:r>
            <a:r>
              <a:rPr lang="de-DE" dirty="0" err="1" smtClean="0"/>
              <a:t>declarations</a:t>
            </a:r>
            <a:r>
              <a:rPr lang="de-DE" dirty="0" smtClean="0"/>
              <a:t> </a:t>
            </a:r>
            <a:r>
              <a:rPr lang="de-DE" dirty="0" err="1" smtClean="0"/>
              <a:t>based</a:t>
            </a:r>
            <a:r>
              <a:rPr lang="de-DE" dirty="0" smtClean="0"/>
              <a:t> on </a:t>
            </a:r>
            <a:r>
              <a:rPr lang="de-DE" dirty="0" err="1" smtClean="0"/>
              <a:t>the</a:t>
            </a:r>
            <a:r>
              <a:rPr lang="de-DE" dirty="0" smtClean="0"/>
              <a:t> </a:t>
            </a:r>
            <a:r>
              <a:rPr lang="de-DE" dirty="0" err="1" smtClean="0"/>
              <a:t>lowest</a:t>
            </a:r>
            <a:r>
              <a:rPr lang="de-DE" dirty="0" smtClean="0"/>
              <a:t> </a:t>
            </a:r>
            <a:r>
              <a:rPr lang="de-DE" dirty="0" err="1" smtClean="0"/>
              <a:t>common</a:t>
            </a:r>
            <a:r>
              <a:rPr lang="de-DE" dirty="0" smtClean="0"/>
              <a:t> </a:t>
            </a:r>
            <a:r>
              <a:rPr lang="de-DE" dirty="0" err="1" smtClean="0"/>
              <a:t>denominator</a:t>
            </a:r>
            <a:r>
              <a:rPr lang="de-DE" dirty="0" smtClean="0"/>
              <a:t>. The lack of </a:t>
            </a:r>
            <a:r>
              <a:rPr lang="de-DE" dirty="0" err="1" smtClean="0"/>
              <a:t>any</a:t>
            </a:r>
            <a:r>
              <a:rPr lang="de-DE" dirty="0" smtClean="0"/>
              <a:t> </a:t>
            </a:r>
            <a:r>
              <a:rPr lang="de-DE" dirty="0" err="1" smtClean="0"/>
              <a:t>search</a:t>
            </a:r>
            <a:r>
              <a:rPr lang="de-DE" dirty="0" smtClean="0"/>
              <a:t> </a:t>
            </a:r>
            <a:r>
              <a:rPr lang="de-DE" dirty="0" err="1" smtClean="0"/>
              <a:t>for</a:t>
            </a:r>
            <a:r>
              <a:rPr lang="de-DE" dirty="0" smtClean="0"/>
              <a:t> a European </a:t>
            </a:r>
            <a:r>
              <a:rPr lang="de-DE" dirty="0" err="1" smtClean="0"/>
              <a:t>policy</a:t>
            </a:r>
            <a:r>
              <a:rPr lang="de-DE" dirty="0" smtClean="0"/>
              <a:t> </a:t>
            </a:r>
            <a:r>
              <a:rPr lang="de-DE" dirty="0" err="1" smtClean="0"/>
              <a:t>and</a:t>
            </a:r>
            <a:r>
              <a:rPr lang="de-DE" dirty="0" smtClean="0"/>
              <a:t> a </a:t>
            </a:r>
            <a:r>
              <a:rPr lang="de-DE" dirty="0" err="1" smtClean="0"/>
              <a:t>dynamic</a:t>
            </a:r>
            <a:r>
              <a:rPr lang="de-DE" dirty="0" smtClean="0"/>
              <a:t> </a:t>
            </a:r>
            <a:r>
              <a:rPr lang="de-DE" dirty="0" err="1" smtClean="0"/>
              <a:t>consensus</a:t>
            </a:r>
            <a:r>
              <a:rPr lang="de-DE" dirty="0" smtClean="0"/>
              <a:t> </a:t>
            </a:r>
            <a:r>
              <a:rPr lang="de-DE" dirty="0" err="1" smtClean="0"/>
              <a:t>that</a:t>
            </a:r>
            <a:r>
              <a:rPr lang="de-DE" dirty="0" smtClean="0"/>
              <a:t> </a:t>
            </a:r>
            <a:r>
              <a:rPr lang="de-DE" dirty="0" err="1" smtClean="0"/>
              <a:t>produces</a:t>
            </a:r>
            <a:r>
              <a:rPr lang="de-DE" dirty="0" smtClean="0"/>
              <a:t> </a:t>
            </a:r>
            <a:r>
              <a:rPr lang="de-DE" dirty="0" err="1" smtClean="0"/>
              <a:t>new</a:t>
            </a:r>
            <a:r>
              <a:rPr lang="de-DE" dirty="0" smtClean="0"/>
              <a:t> initiatives </a:t>
            </a:r>
            <a:r>
              <a:rPr lang="de-DE" dirty="0" err="1" smtClean="0"/>
              <a:t>is</a:t>
            </a:r>
            <a:r>
              <a:rPr lang="de-DE" dirty="0" smtClean="0"/>
              <a:t> </a:t>
            </a:r>
            <a:r>
              <a:rPr lang="de-DE" dirty="0" err="1" smtClean="0"/>
              <a:t>particularly</a:t>
            </a:r>
            <a:r>
              <a:rPr lang="de-DE" dirty="0" smtClean="0"/>
              <a:t> </a:t>
            </a:r>
            <a:r>
              <a:rPr lang="de-DE" dirty="0" err="1" smtClean="0"/>
              <a:t>striking</a:t>
            </a:r>
            <a:r>
              <a:rPr lang="de-DE" dirty="0" smtClean="0"/>
              <a:t>.” </a:t>
            </a:r>
          </a:p>
          <a:p>
            <a:pPr lvl="2">
              <a:buClr>
                <a:srgbClr val="DC0C23"/>
              </a:buClr>
              <a:defRPr/>
            </a:pPr>
            <a:r>
              <a:rPr lang="de-DE" sz="2000" dirty="0" smtClean="0"/>
              <a:t>(The European Union </a:t>
            </a:r>
            <a:r>
              <a:rPr lang="de-DE" sz="2000" dirty="0" err="1" smtClean="0"/>
              <a:t>and</a:t>
            </a:r>
            <a:r>
              <a:rPr lang="de-DE" sz="2000" dirty="0" smtClean="0"/>
              <a:t> </a:t>
            </a:r>
            <a:r>
              <a:rPr lang="de-DE" sz="2000" dirty="0" err="1" smtClean="0"/>
              <a:t>the</a:t>
            </a:r>
            <a:r>
              <a:rPr lang="de-DE" sz="2000" dirty="0" smtClean="0"/>
              <a:t> non-proliferation of </a:t>
            </a:r>
            <a:r>
              <a:rPr lang="de-DE" sz="2000" dirty="0" err="1" smtClean="0"/>
              <a:t>nuclear</a:t>
            </a:r>
            <a:r>
              <a:rPr lang="de-DE" sz="2000" dirty="0" smtClean="0"/>
              <a:t> </a:t>
            </a:r>
            <a:r>
              <a:rPr lang="de-DE" sz="2000" dirty="0" err="1" smtClean="0"/>
              <a:t>weapons</a:t>
            </a:r>
            <a:r>
              <a:rPr lang="de-DE" sz="2000" dirty="0" smtClean="0"/>
              <a:t>, Camille Grand, 2000) </a:t>
            </a:r>
          </a:p>
          <a:p>
            <a:endParaRPr lang="en-GB" dirty="0"/>
          </a:p>
        </p:txBody>
      </p:sp>
    </p:spTree>
    <p:extLst>
      <p:ext uri="{BB962C8B-B14F-4D97-AF65-F5344CB8AC3E}">
        <p14:creationId xmlns:p14="http://schemas.microsoft.com/office/powerpoint/2010/main" val="404412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solidFill>
                  <a:srgbClr val="FF0000"/>
                </a:solidFill>
              </a:rPr>
              <a:t>Das Stigma</a:t>
            </a:r>
            <a:endParaRPr lang="en-GB"/>
          </a:p>
        </p:txBody>
      </p:sp>
      <p:sp>
        <p:nvSpPr>
          <p:cNvPr id="3" name="Inhaltsplatzhalter 2"/>
          <p:cNvSpPr>
            <a:spLocks noGrp="1"/>
          </p:cNvSpPr>
          <p:nvPr>
            <p:ph sz="quarter" idx="10"/>
          </p:nvPr>
        </p:nvSpPr>
        <p:spPr>
          <a:xfrm>
            <a:off x="576262" y="1203436"/>
            <a:ext cx="7992000" cy="4955902"/>
          </a:xfrm>
        </p:spPr>
        <p:txBody>
          <a:bodyPr/>
          <a:lstStyle/>
          <a:p>
            <a:pPr lvl="0">
              <a:buClr>
                <a:srgbClr val="DC0C23"/>
              </a:buClr>
              <a:defRPr/>
            </a:pPr>
            <a:r>
              <a:rPr lang="de-DE" dirty="0"/>
              <a:t>Euratom-Vertrag trägt das Stigma eines undemokratischen, </a:t>
            </a:r>
            <a:r>
              <a:rPr lang="de-DE" dirty="0" smtClean="0"/>
              <a:t>veralteten Fremdkörpers: </a:t>
            </a:r>
            <a:r>
              <a:rPr lang="de-DE" dirty="0"/>
              <a:t>behindert die Entwicklung eines offenen, nachhaltigen Energiemarktes in Europa</a:t>
            </a:r>
            <a:r>
              <a:rPr lang="de-DE" dirty="0" smtClean="0"/>
              <a:t>.</a:t>
            </a:r>
          </a:p>
          <a:p>
            <a:pPr lvl="1">
              <a:buClr>
                <a:srgbClr val="DC0C23"/>
              </a:buClr>
              <a:defRPr/>
            </a:pPr>
            <a:r>
              <a:rPr lang="de-DE" dirty="0" smtClean="0"/>
              <a:t>Qualifizierte Mehrheit im Rat erforderlich – keine CO-Decision mit EP, keine Konsultation des EP vor Abschluss internationaler Vereinbarungen </a:t>
            </a:r>
          </a:p>
          <a:p>
            <a:pPr>
              <a:buClr>
                <a:srgbClr val="DC0C23"/>
              </a:buClr>
              <a:defRPr/>
            </a:pPr>
            <a:r>
              <a:rPr lang="de-DE" dirty="0"/>
              <a:t>Wenig gemeinschaftliche Ambitionen der </a:t>
            </a:r>
            <a:r>
              <a:rPr lang="de-DE" dirty="0" smtClean="0"/>
              <a:t>MS</a:t>
            </a:r>
          </a:p>
          <a:p>
            <a:pPr lvl="0">
              <a:buClr>
                <a:srgbClr val="DC0C23"/>
              </a:buClr>
              <a:defRPr/>
            </a:pPr>
            <a:r>
              <a:rPr lang="de-DE" dirty="0" smtClean="0"/>
              <a:t>Die Organisation der Kernenergie auf der Grundlage des Euratom-Vertrags und der nationalen Rechtsvorschriften der Mitgliedstaaten führt zu einer politischen „closed </a:t>
            </a:r>
            <a:r>
              <a:rPr lang="de-DE" dirty="0" err="1" smtClean="0"/>
              <a:t>shop</a:t>
            </a:r>
            <a:r>
              <a:rPr lang="de-DE" dirty="0" smtClean="0"/>
              <a:t>“-Mentalität </a:t>
            </a:r>
          </a:p>
          <a:p>
            <a:pPr lvl="0">
              <a:buClr>
                <a:srgbClr val="DC0C23"/>
              </a:buClr>
              <a:defRPr/>
            </a:pPr>
            <a:r>
              <a:rPr lang="de-DE" dirty="0" smtClean="0"/>
              <a:t>Ein beratender Ausschuss kann aus demokratischer Sicht nur beunruhigen</a:t>
            </a:r>
          </a:p>
          <a:p>
            <a:endParaRPr lang="en-GB" dirty="0"/>
          </a:p>
        </p:txBody>
      </p:sp>
    </p:spTree>
    <p:extLst>
      <p:ext uri="{BB962C8B-B14F-4D97-AF65-F5344CB8AC3E}">
        <p14:creationId xmlns:p14="http://schemas.microsoft.com/office/powerpoint/2010/main" val="3167720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5996" y="248644"/>
            <a:ext cx="6944943" cy="954792"/>
          </a:xfrm>
        </p:spPr>
        <p:txBody>
          <a:bodyPr/>
          <a:lstStyle/>
          <a:p>
            <a:r>
              <a:rPr lang="en-GB" smtClean="0"/>
              <a:t>Haftungs-Patchwork: </a:t>
            </a:r>
            <a:r>
              <a:rPr lang="en-GB" dirty="0" smtClean="0"/>
              <a:t>International </a:t>
            </a:r>
            <a:r>
              <a:rPr lang="en-GB" dirty="0"/>
              <a:t>und </a:t>
            </a:r>
            <a:r>
              <a:rPr lang="en-GB"/>
              <a:t>auf </a:t>
            </a:r>
            <a:r>
              <a:rPr lang="en-GB" smtClean="0"/>
              <a:t>EU-Ebene EURATOM </a:t>
            </a:r>
            <a:r>
              <a:rPr lang="en-GB" dirty="0" err="1" smtClean="0"/>
              <a:t>nur</a:t>
            </a:r>
            <a:r>
              <a:rPr lang="en-GB" dirty="0" smtClean="0"/>
              <a:t> </a:t>
            </a:r>
            <a:r>
              <a:rPr lang="en-GB" dirty="0" err="1" smtClean="0"/>
              <a:t>kurze</a:t>
            </a:r>
            <a:r>
              <a:rPr lang="en-GB" dirty="0" smtClean="0"/>
              <a:t> </a:t>
            </a:r>
            <a:r>
              <a:rPr lang="en-GB" dirty="0" err="1" smtClean="0"/>
              <a:t>Erwähnung</a:t>
            </a:r>
            <a:endParaRPr lang="en-GB" dirty="0"/>
          </a:p>
        </p:txBody>
      </p:sp>
      <p:sp>
        <p:nvSpPr>
          <p:cNvPr id="3" name="Inhaltsplatzhalter 2"/>
          <p:cNvSpPr>
            <a:spLocks noGrp="1"/>
          </p:cNvSpPr>
          <p:nvPr>
            <p:ph sz="quarter" idx="10"/>
          </p:nvPr>
        </p:nvSpPr>
        <p:spPr>
          <a:xfrm>
            <a:off x="576262" y="1214866"/>
            <a:ext cx="7992000" cy="4955902"/>
          </a:xfrm>
        </p:spPr>
        <p:txBody>
          <a:bodyPr/>
          <a:lstStyle/>
          <a:p>
            <a:endParaRPr lang="en-US" dirty="0" smtClean="0"/>
          </a:p>
          <a:p>
            <a:r>
              <a:rPr lang="en-US" dirty="0" err="1" smtClean="0"/>
              <a:t>Atomhaftung</a:t>
            </a:r>
            <a:r>
              <a:rPr lang="en-US" dirty="0" smtClean="0"/>
              <a:t> in der EU </a:t>
            </a:r>
            <a:r>
              <a:rPr lang="en-US" dirty="0" err="1" smtClean="0"/>
              <a:t>wie</a:t>
            </a:r>
            <a:r>
              <a:rPr lang="en-US" dirty="0" smtClean="0"/>
              <a:t> </a:t>
            </a:r>
            <a:r>
              <a:rPr lang="en-US" err="1" smtClean="0"/>
              <a:t>auch</a:t>
            </a:r>
            <a:r>
              <a:rPr lang="en-US" smtClean="0"/>
              <a:t> auf internationaler Ebene </a:t>
            </a:r>
            <a:r>
              <a:rPr lang="en-US" b="1" smtClean="0"/>
              <a:t>die</a:t>
            </a:r>
            <a:r>
              <a:rPr lang="en-US" smtClean="0"/>
              <a:t> Achillesferse</a:t>
            </a:r>
            <a:r>
              <a:rPr lang="en-US"/>
              <a:t>:</a:t>
            </a:r>
            <a:r>
              <a:rPr lang="en-US" smtClean="0"/>
              <a:t> </a:t>
            </a:r>
            <a:r>
              <a:rPr lang="en-US" dirty="0" err="1" smtClean="0"/>
              <a:t>zersplittert</a:t>
            </a:r>
            <a:r>
              <a:rPr lang="en-US" dirty="0" smtClean="0"/>
              <a:t>, </a:t>
            </a:r>
            <a:r>
              <a:rPr lang="en-US" dirty="0" err="1" smtClean="0"/>
              <a:t>unharmonisch</a:t>
            </a:r>
            <a:r>
              <a:rPr lang="en-US" dirty="0" smtClean="0"/>
              <a:t> und auf </a:t>
            </a:r>
            <a:r>
              <a:rPr lang="en-US" err="1" smtClean="0"/>
              <a:t>niedrigem</a:t>
            </a:r>
            <a:r>
              <a:rPr lang="en-US" smtClean="0"/>
              <a:t> Niveau. </a:t>
            </a:r>
            <a:r>
              <a:rPr lang="en-US" dirty="0" err="1" smtClean="0"/>
              <a:t>Ausnahme</a:t>
            </a:r>
            <a:r>
              <a:rPr lang="en-US" dirty="0" smtClean="0"/>
              <a:t>: </a:t>
            </a:r>
            <a:r>
              <a:rPr lang="en-US" dirty="0" err="1"/>
              <a:t>N</a:t>
            </a:r>
            <a:r>
              <a:rPr lang="en-US" dirty="0" err="1" smtClean="0"/>
              <a:t>ationale</a:t>
            </a:r>
            <a:r>
              <a:rPr lang="en-US" dirty="0" smtClean="0"/>
              <a:t> </a:t>
            </a:r>
            <a:r>
              <a:rPr lang="en-US" dirty="0" err="1"/>
              <a:t>H</a:t>
            </a:r>
            <a:r>
              <a:rPr lang="en-US" dirty="0" err="1" smtClean="0"/>
              <a:t>aftungssysteme</a:t>
            </a:r>
            <a:r>
              <a:rPr lang="en-US" dirty="0" smtClean="0"/>
              <a:t>  </a:t>
            </a:r>
            <a:r>
              <a:rPr lang="en-US" dirty="0" err="1" smtClean="0"/>
              <a:t>weniger</a:t>
            </a:r>
            <a:r>
              <a:rPr lang="en-US" dirty="0" smtClean="0"/>
              <a:t>, insbesondere Österreich und bald in Luxemburg</a:t>
            </a:r>
          </a:p>
          <a:p>
            <a:r>
              <a:rPr lang="en-US" dirty="0" smtClean="0"/>
              <a:t>Die </a:t>
            </a:r>
            <a:r>
              <a:rPr lang="en-US" dirty="0" err="1" smtClean="0"/>
              <a:t>meisten</a:t>
            </a:r>
            <a:r>
              <a:rPr lang="en-US" dirty="0" smtClean="0"/>
              <a:t> MS, die </a:t>
            </a:r>
            <a:r>
              <a:rPr lang="en-US" dirty="0" err="1" smtClean="0"/>
              <a:t>vor</a:t>
            </a:r>
            <a:r>
              <a:rPr lang="en-US" dirty="0" smtClean="0"/>
              <a:t> 2004  </a:t>
            </a:r>
            <a:r>
              <a:rPr lang="en-US" dirty="0" err="1" smtClean="0"/>
              <a:t>beitraten</a:t>
            </a:r>
            <a:r>
              <a:rPr lang="en-US" dirty="0" smtClean="0"/>
              <a:t>, </a:t>
            </a:r>
            <a:r>
              <a:rPr lang="en-US" dirty="0" err="1" smtClean="0"/>
              <a:t>folgen</a:t>
            </a:r>
            <a:r>
              <a:rPr lang="en-US" dirty="0" smtClean="0"/>
              <a:t> der </a:t>
            </a:r>
            <a:r>
              <a:rPr lang="en-US" dirty="0" err="1" smtClean="0"/>
              <a:t>Konvention</a:t>
            </a:r>
            <a:r>
              <a:rPr lang="en-US" dirty="0" smtClean="0"/>
              <a:t> von Paris.</a:t>
            </a:r>
          </a:p>
          <a:p>
            <a:r>
              <a:rPr lang="en-US" dirty="0" smtClean="0"/>
              <a:t>Die </a:t>
            </a:r>
            <a:r>
              <a:rPr lang="en-US" dirty="0" err="1" smtClean="0"/>
              <a:t>Mehrheit</a:t>
            </a:r>
            <a:r>
              <a:rPr lang="en-US" dirty="0" smtClean="0"/>
              <a:t> der “</a:t>
            </a:r>
            <a:r>
              <a:rPr lang="en-US" dirty="0" err="1" smtClean="0"/>
              <a:t>Neuen</a:t>
            </a:r>
            <a:r>
              <a:rPr lang="en-US" dirty="0" smtClean="0"/>
              <a:t>” </a:t>
            </a:r>
            <a:r>
              <a:rPr lang="en-US" dirty="0" err="1" smtClean="0"/>
              <a:t>nach</a:t>
            </a:r>
            <a:r>
              <a:rPr lang="en-US" dirty="0" smtClean="0"/>
              <a:t> 2004 </a:t>
            </a:r>
            <a:r>
              <a:rPr lang="en-US" dirty="0" err="1" smtClean="0"/>
              <a:t>sind</a:t>
            </a:r>
            <a:r>
              <a:rPr lang="en-US" dirty="0" smtClean="0"/>
              <a:t> </a:t>
            </a:r>
            <a:r>
              <a:rPr lang="en-US" dirty="0" err="1" smtClean="0"/>
              <a:t>Mitglied</a:t>
            </a:r>
            <a:r>
              <a:rPr lang="en-US" dirty="0" smtClean="0"/>
              <a:t> der Wiener </a:t>
            </a:r>
            <a:r>
              <a:rPr lang="en-US" dirty="0" err="1" smtClean="0"/>
              <a:t>Konvention</a:t>
            </a:r>
            <a:endParaRPr lang="en-US" dirty="0" smtClean="0"/>
          </a:p>
          <a:p>
            <a:r>
              <a:rPr lang="en-US" dirty="0" smtClean="0"/>
              <a:t> </a:t>
            </a:r>
            <a:r>
              <a:rPr lang="en-US" dirty="0" err="1" smtClean="0"/>
              <a:t>Viele</a:t>
            </a:r>
            <a:r>
              <a:rPr lang="en-US" dirty="0" smtClean="0"/>
              <a:t>, </a:t>
            </a:r>
            <a:r>
              <a:rPr lang="en-US" dirty="0" err="1" smtClean="0"/>
              <a:t>aber</a:t>
            </a:r>
            <a:r>
              <a:rPr lang="en-US" dirty="0" smtClean="0"/>
              <a:t> </a:t>
            </a:r>
            <a:r>
              <a:rPr lang="en-US" dirty="0" err="1" smtClean="0"/>
              <a:t>nicht</a:t>
            </a:r>
            <a:r>
              <a:rPr lang="en-US" dirty="0" smtClean="0"/>
              <a:t> </a:t>
            </a:r>
            <a:r>
              <a:rPr lang="en-US" dirty="0" err="1" smtClean="0"/>
              <a:t>alle</a:t>
            </a:r>
            <a:r>
              <a:rPr lang="en-US" dirty="0" smtClean="0"/>
              <a:t> </a:t>
            </a:r>
            <a:r>
              <a:rPr lang="en-US" dirty="0" err="1" smtClean="0"/>
              <a:t>Parteien</a:t>
            </a:r>
            <a:r>
              <a:rPr lang="en-US" dirty="0" smtClean="0"/>
              <a:t> der Paris </a:t>
            </a:r>
            <a:r>
              <a:rPr lang="en-US" dirty="0" err="1" smtClean="0"/>
              <a:t>Konvention</a:t>
            </a:r>
            <a:r>
              <a:rPr lang="en-US" dirty="0" smtClean="0"/>
              <a:t> </a:t>
            </a:r>
            <a:r>
              <a:rPr lang="en-US" dirty="0" err="1" smtClean="0"/>
              <a:t>sind</a:t>
            </a:r>
            <a:r>
              <a:rPr lang="en-US" dirty="0" smtClean="0"/>
              <a:t> </a:t>
            </a:r>
            <a:r>
              <a:rPr lang="en-US" dirty="0" err="1" smtClean="0"/>
              <a:t>auch</a:t>
            </a:r>
            <a:r>
              <a:rPr lang="en-US" dirty="0" smtClean="0"/>
              <a:t> </a:t>
            </a:r>
            <a:r>
              <a:rPr lang="en-US" dirty="0" err="1" smtClean="0"/>
              <a:t>Vertragsparteien</a:t>
            </a:r>
            <a:r>
              <a:rPr lang="en-US" dirty="0" smtClean="0"/>
              <a:t> des </a:t>
            </a:r>
            <a:r>
              <a:rPr lang="en-US" dirty="0" err="1" smtClean="0"/>
              <a:t>Brüsseler</a:t>
            </a:r>
            <a:r>
              <a:rPr lang="en-US" dirty="0" smtClean="0"/>
              <a:t> </a:t>
            </a:r>
            <a:r>
              <a:rPr lang="en-US" dirty="0" err="1" smtClean="0"/>
              <a:t>Zusatzübereinkommens</a:t>
            </a:r>
            <a:r>
              <a:rPr lang="en-US" dirty="0" smtClean="0"/>
              <a:t> von </a:t>
            </a:r>
            <a:r>
              <a:rPr lang="en-US" smtClean="0"/>
              <a:t>1963 (</a:t>
            </a:r>
            <a:r>
              <a:rPr lang="en-US" dirty="0" smtClean="0"/>
              <a:t>Brussels </a:t>
            </a:r>
            <a:r>
              <a:rPr lang="en-US" dirty="0"/>
              <a:t>Supplementary Convention (</a:t>
            </a:r>
            <a:r>
              <a:rPr lang="en-US"/>
              <a:t>BSC</a:t>
            </a:r>
            <a:r>
              <a:rPr lang="en-US" smtClean="0"/>
              <a:t>).</a:t>
            </a:r>
            <a:endParaRPr lang="en-US" dirty="0"/>
          </a:p>
          <a:p>
            <a:endParaRPr lang="en-GB" dirty="0"/>
          </a:p>
        </p:txBody>
      </p:sp>
    </p:spTree>
    <p:extLst>
      <p:ext uri="{BB962C8B-B14F-4D97-AF65-F5344CB8AC3E}">
        <p14:creationId xmlns:p14="http://schemas.microsoft.com/office/powerpoint/2010/main" val="19748764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6cd991bf-f022-4378-96e7-2c338aeb3f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BH-Präsentationsvorlage">
  <a:themeElements>
    <a:clrScheme name="BBH Corporate">
      <a:dk1>
        <a:srgbClr val="000000"/>
      </a:dk1>
      <a:lt1>
        <a:srgbClr val="FFFFFF"/>
      </a:lt1>
      <a:dk2>
        <a:srgbClr val="DC0C23"/>
      </a:dk2>
      <a:lt2>
        <a:srgbClr val="E6F0F7"/>
      </a:lt2>
      <a:accent1>
        <a:srgbClr val="DC0C23"/>
      </a:accent1>
      <a:accent2>
        <a:srgbClr val="E9E5D7"/>
      </a:accent2>
      <a:accent3>
        <a:srgbClr val="518E9F"/>
      </a:accent3>
      <a:accent4>
        <a:srgbClr val="5F5E5E"/>
      </a:accent4>
      <a:accent5>
        <a:srgbClr val="518E9F"/>
      </a:accent5>
      <a:accent6>
        <a:srgbClr val="E6F0F7"/>
      </a:accent6>
      <a:hlink>
        <a:srgbClr val="7030A0"/>
      </a:hlink>
      <a:folHlink>
        <a:srgbClr val="7030A0"/>
      </a:folHlink>
    </a:clrScheme>
    <a:fontScheme name="BBH V10">
      <a:majorFont>
        <a:latin typeface="Cambria"/>
        <a:ea typeface=""/>
        <a:cs typeface=""/>
      </a:majorFont>
      <a:minorFont>
        <a:latin typeface="Corbe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BH-V10">
        <a:dk1>
          <a:srgbClr val="000000"/>
        </a:dk1>
        <a:lt1>
          <a:srgbClr val="FFFFFF"/>
        </a:lt1>
        <a:dk2>
          <a:srgbClr val="DC0C23"/>
        </a:dk2>
        <a:lt2>
          <a:srgbClr val="F4F2E8"/>
        </a:lt2>
        <a:accent1>
          <a:srgbClr val="5F5E5E"/>
        </a:accent1>
        <a:accent2>
          <a:srgbClr val="BFBEBE"/>
        </a:accent2>
        <a:accent3>
          <a:srgbClr val="2F2F2F"/>
        </a:accent3>
        <a:accent4>
          <a:srgbClr val="979797"/>
        </a:accent4>
        <a:accent5>
          <a:srgbClr val="518E9F"/>
        </a:accent5>
        <a:accent6>
          <a:srgbClr val="E6F0F7"/>
        </a:accent6>
        <a:hlink>
          <a:srgbClr val="518E9F"/>
        </a:hlink>
        <a:folHlink>
          <a:srgbClr val="518E9F"/>
        </a:folHlink>
      </a:clrScheme>
    </a:extraClrScheme>
  </a:extraClrSchemeLst>
  <a:custClrLst>
    <a:custClr name="BBH Orange">
      <a:srgbClr val="F8C43C"/>
    </a:custClr>
    <a:custClr name="BBH Blau">
      <a:srgbClr val="243872"/>
    </a:custClr>
    <a:custClr name="BBH Gruen">
      <a:srgbClr val="7DE14C"/>
    </a:custClr>
    <a:custClr>
      <a:srgbClr val="FFFFFF"/>
    </a:custClr>
    <a:custClr>
      <a:srgbClr val="FFFFFF"/>
    </a:custClr>
    <a:custClr>
      <a:srgbClr val="FFFFFF"/>
    </a:custClr>
    <a:custClr>
      <a:srgbClr val="FFFFFF"/>
    </a:custClr>
    <a:custClr>
      <a:srgbClr val="FFFFFF"/>
    </a:custClr>
    <a:custClr>
      <a:srgbClr val="FFFFFF"/>
    </a:custClr>
    <a:custClr>
      <a:srgbClr val="FFFFFF"/>
    </a:custClr>
    <a:custClr name="Titanium 100%">
      <a:srgbClr val="D2D4D6"/>
    </a:custClr>
    <a:custClr name="Titanium +40K">
      <a:srgbClr val="76787A"/>
    </a:custClr>
    <a:custClr name="Titanium +30K">
      <a:srgbClr val="8D8F92"/>
    </a:custClr>
    <a:custClr name="Titanium +15K">
      <a:srgbClr val="AFB2B4"/>
    </a:custClr>
    <a:custClr name="Titanium 70%">
      <a:srgbClr val="DFE0E2"/>
    </a:custClr>
    <a:custClr name="Titanium 50%">
      <a:srgbClr val="E7E9EA"/>
    </a:custClr>
    <a:custClr name="Titanium 30%">
      <a:srgbClr val="E7E9EA"/>
    </a:custClr>
    <a:custClr>
      <a:srgbClr val="FFFFFF"/>
    </a:custClr>
    <a:custClr>
      <a:srgbClr val="FFFFFF"/>
    </a:custClr>
    <a:custClr>
      <a:srgbClr val="FFFFFF"/>
    </a:custClr>
    <a:custClr name="Platinum 100%">
      <a:srgbClr val="D7D5C6"/>
    </a:custClr>
    <a:custClr name="Platinum +40K">
      <a:srgbClr val="7B7C74"/>
    </a:custClr>
    <a:custClr name="Platinum +30K">
      <a:srgbClr val="959289"/>
    </a:custClr>
    <a:custClr name="Platinum +15K">
      <a:srgbClr val="B6B4A7"/>
    </a:custClr>
    <a:custClr name="Platinum 70%">
      <a:srgbClr val="E4E2D5"/>
    </a:custClr>
    <a:custClr name="Platinum 50%">
      <a:srgbClr val="EDEAE1"/>
    </a:custClr>
    <a:custClr name="Platinum 30%">
      <a:srgbClr val="F2F1EC"/>
    </a:custClr>
    <a:custClr>
      <a:srgbClr val="FFFFFF"/>
    </a:custClr>
    <a:custClr>
      <a:srgbClr val="FFFFFF"/>
    </a:custClr>
    <a:custClr>
      <a:srgbClr val="FFFFFF"/>
    </a:custClr>
  </a:custClrLst>
  <a:extLst>
    <a:ext uri="{05A4C25C-085E-4340-85A3-A5531E510DB2}">
      <thm15:themeFamily xmlns:thm15="http://schemas.microsoft.com/office/thememl/2012/main" name="Präsentation1" id="{FCA787D7-CA50-4683-BD07-DAC2BD5FE2F8}" vid="{82D2FD24-4A51-4F81-BE6C-0A3703105C76}"/>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BBH-Präsentationsvorlage</Template>
  <TotalTime>0</TotalTime>
  <Words>5754</Words>
  <Application>Microsoft Office PowerPoint</Application>
  <PresentationFormat>Bildschirmpräsentation (4:3)</PresentationFormat>
  <Paragraphs>334</Paragraphs>
  <Slides>63</Slides>
  <Notes>3</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63</vt:i4>
      </vt:variant>
    </vt:vector>
  </HeadingPairs>
  <TitlesOfParts>
    <vt:vector size="73" baseType="lpstr">
      <vt:lpstr>Arial</vt:lpstr>
      <vt:lpstr>Calibri</vt:lpstr>
      <vt:lpstr>Cambria</vt:lpstr>
      <vt:lpstr>Corbel</vt:lpstr>
      <vt:lpstr>CorpoS</vt:lpstr>
      <vt:lpstr>Marlett</vt:lpstr>
      <vt:lpstr>Symbol</vt:lpstr>
      <vt:lpstr>Wingdings</vt:lpstr>
      <vt:lpstr>BBH-Präsentationsvorlage</vt:lpstr>
      <vt:lpstr>think-cell Folie</vt:lpstr>
      <vt:lpstr>EURATOM Reformweg Dr. Dörte Fouquet</vt:lpstr>
      <vt:lpstr>Kurzprofil BBH</vt:lpstr>
      <vt:lpstr>Dr. Dörte Fouquet</vt:lpstr>
      <vt:lpstr>Agenda</vt:lpstr>
      <vt:lpstr>EURATOM Aufgaben und Ziele</vt:lpstr>
      <vt:lpstr>Die Förderfalle</vt:lpstr>
      <vt:lpstr>Non Proliferation - unambitioniert</vt:lpstr>
      <vt:lpstr>Das Stigma</vt:lpstr>
      <vt:lpstr>Haftungs-Patchwork: International und auf EU-Ebene EURATOM nur kurze Erwähnung</vt:lpstr>
      <vt:lpstr>Ein neues EU Haftungsregime ist notwendig </vt:lpstr>
      <vt:lpstr>EURATOM  und Rückbau </vt:lpstr>
      <vt:lpstr>Agenda</vt:lpstr>
      <vt:lpstr>Österreichs Richtschnur für eine Arbeit an EURATOM </vt:lpstr>
      <vt:lpstr>Agenda</vt:lpstr>
      <vt:lpstr>Reformansätze  Ein kurzer Blick in die “jüngere” Presse - 2014 Januar - Handelsblatt</vt:lpstr>
      <vt:lpstr>Die Kommission und eine Reform- Warten seit März 2018</vt:lpstr>
      <vt:lpstr>Blick nach Deutschland: Angekündigt im Koalitionsvertrag– eine Reform</vt:lpstr>
      <vt:lpstr>Ein paar Monate später: Anwort auf eine kleine Anfrage der Grünen im Bundestag</vt:lpstr>
      <vt:lpstr>Luxemburg</vt:lpstr>
      <vt:lpstr>Agenda</vt:lpstr>
      <vt:lpstr>Erste Fragen einer Weichenstellung</vt:lpstr>
      <vt:lpstr>EURATOM Reform:  Verfahren</vt:lpstr>
      <vt:lpstr>Ordentliches Änderungsverfahren – ex IGC</vt:lpstr>
      <vt:lpstr>Agenda</vt:lpstr>
      <vt:lpstr>Im Auge behalten – Brexit Entscheidung des EuGH </vt:lpstr>
      <vt:lpstr>Der neue 106 a EURATOM – nach Lissabon </vt:lpstr>
      <vt:lpstr>PM Theresa May an Ratspräsident Donald Tusk an - 29. 3. 2017</vt:lpstr>
      <vt:lpstr>Agenda</vt:lpstr>
      <vt:lpstr>Der getrennte Weg der Römischen Verträge</vt:lpstr>
      <vt:lpstr>Zäsur im Energierecht - nicht bei EURATOM</vt:lpstr>
      <vt:lpstr>Wichtige Vertragsänderungen vor dem Beitritt Österreichs zur EU</vt:lpstr>
      <vt:lpstr>Agenda</vt:lpstr>
      <vt:lpstr>Österreich  als EU Partner und Vertragskonventionen</vt:lpstr>
      <vt:lpstr>Österreich, Finland und Schweden (und Norwegen) – und EURATOM im Beitrittsvertrag </vt:lpstr>
      <vt:lpstr>4.        Gemeinsame Erklärung zur Anwendung des Euratom-Vertrags (Beitrittsakte)</vt:lpstr>
      <vt:lpstr>Sunset Clause</vt:lpstr>
      <vt:lpstr>2002 aus  dem PENELOPE-Papier  - working Dokument  für Kommission von Experten</vt:lpstr>
      <vt:lpstr>Penelope (II)</vt:lpstr>
      <vt:lpstr>Marie Nagy Renée Wagner, Neil McCormick als alternate members of the Convention</vt:lpstr>
      <vt:lpstr>NOTE for the Praesidium        Convention secretariat März 2003 : Revision of the EURATOM Treaty with a view to adoption of the Constitutional Treaty - Vorschlagspapier </vt:lpstr>
      <vt:lpstr>Giscard d’Estaing und das Präsidium - keine Reform gewünscht </vt:lpstr>
      <vt:lpstr>2004 und die Erklärung der 5 MS</vt:lpstr>
      <vt:lpstr>Agenda</vt:lpstr>
      <vt:lpstr>Erste Formulierungs- und Strukturierungsüberlegungen</vt:lpstr>
      <vt:lpstr>Die wesentlichen Reformbedürfnisse</vt:lpstr>
      <vt:lpstr>Besondere Notwendigkeiten</vt:lpstr>
      <vt:lpstr>Besondere Notwendigkeiten (II)</vt:lpstr>
      <vt:lpstr>Titel und Präambel - Frühjahrsputz</vt:lpstr>
      <vt:lpstr>Präambel</vt:lpstr>
      <vt:lpstr>PowerPoint-Präsentation</vt:lpstr>
      <vt:lpstr>PowerPoint-Präsentation</vt:lpstr>
      <vt:lpstr>PowerPoint-Präsentation</vt:lpstr>
      <vt:lpstr>PowerPoint-Präsentation</vt:lpstr>
      <vt:lpstr>Titel I  Aufgaben des Vertrages (neu)</vt:lpstr>
      <vt:lpstr>PowerPoint-Präsentation</vt:lpstr>
      <vt:lpstr>Artikel 2</vt:lpstr>
      <vt:lpstr>PowerPoint-Präsentation</vt:lpstr>
      <vt:lpstr>Titel II - Die Förderung des Fortschritts – drastische Kürzungen</vt:lpstr>
      <vt:lpstr>Titel II - starke Intensivierung bei Gesundheit,  Sicherheit und Haftpflicht</vt:lpstr>
      <vt:lpstr>Titel III bis Titel V und Titel VI</vt:lpstr>
      <vt:lpstr>Anhänge des EURATOM und Protokolle</vt:lpstr>
      <vt:lpstr>Zusammenfassender Versuch einer Gliederung des neuen Vertrages</vt:lpstr>
      <vt:lpstr>Blueprint des Vergleichs der Prinzipien aus dem Sekundärrecht mit Lücken in EURATOM</vt:lpstr>
    </vt:vector>
  </TitlesOfParts>
  <Manager>jankiewicza@bbhberatung.onmicrosoft.com</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Internationale Ausschreibungen im Konsortium gewinnen</dc:title>
  <dc:creator>Yola Traum</dc:creator>
  <dc:description>Dateibasis Agentur V+E, Vorab-Master 5.0 vom 17.03.2014</dc:description>
  <cp:lastModifiedBy>Fouquet, Dörte</cp:lastModifiedBy>
  <cp:revision>78</cp:revision>
  <cp:lastPrinted>2014-05-06T07:38:52Z</cp:lastPrinted>
  <dcterms:created xsi:type="dcterms:W3CDTF">2019-02-20T07:50:17Z</dcterms:created>
  <dcterms:modified xsi:type="dcterms:W3CDTF">2021-04-13T12:32:25Z</dcterms:modified>
  <cp:category>Office-Vorlagen, PowerPoint-Master</cp:category>
  <cp:contentStatus>FREIGEGEBENE ARBEITSVERSION</cp:contentStatus>
</cp:coreProperties>
</file>