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58" r:id="rId5"/>
    <p:sldId id="269" r:id="rId6"/>
    <p:sldId id="270" r:id="rId7"/>
    <p:sldId id="260" r:id="rId8"/>
    <p:sldId id="261" r:id="rId9"/>
    <p:sldId id="262" r:id="rId10"/>
    <p:sldId id="265" r:id="rId11"/>
    <p:sldId id="266" r:id="rId12"/>
    <p:sldId id="267" r:id="rId13"/>
    <p:sldId id="271" r:id="rId14"/>
    <p:sldId id="272" r:id="rId15"/>
    <p:sldId id="273" r:id="rId16"/>
    <p:sldId id="268" r:id="rId17"/>
    <p:sldId id="264"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4"/>
    <p:restoredTop sz="94727"/>
  </p:normalViewPr>
  <p:slideViewPr>
    <p:cSldViewPr snapToGrid="0" snapToObjects="1">
      <p:cViewPr varScale="1">
        <p:scale>
          <a:sx n="85" d="100"/>
          <a:sy n="85" d="100"/>
        </p:scale>
        <p:origin x="192" y="3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Cliquez et modifiez le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B0E77C4-87D3-C947-A246-8E6AC31DFA57}" type="datetimeFigureOut">
              <a:rPr lang="fr-FR" smtClean="0"/>
              <a:t>05/02/2020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478E99-B790-FB4D-A386-919C5AB9CD62}" type="slidenum">
              <a:rPr lang="fr-FR" smtClean="0"/>
              <a:t>‹#›</a:t>
            </a:fld>
            <a:endParaRPr lang="fr-FR"/>
          </a:p>
        </p:txBody>
      </p:sp>
    </p:spTree>
    <p:extLst>
      <p:ext uri="{BB962C8B-B14F-4D97-AF65-F5344CB8AC3E}">
        <p14:creationId xmlns:p14="http://schemas.microsoft.com/office/powerpoint/2010/main" val="1280281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B0E77C4-87D3-C947-A246-8E6AC31DFA57}" type="datetimeFigureOut">
              <a:rPr lang="fr-FR" smtClean="0"/>
              <a:t>05/02/2020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478E99-B790-FB4D-A386-919C5AB9CD62}" type="slidenum">
              <a:rPr lang="fr-FR" smtClean="0"/>
              <a:t>‹#›</a:t>
            </a:fld>
            <a:endParaRPr lang="fr-FR"/>
          </a:p>
        </p:txBody>
      </p:sp>
    </p:spTree>
    <p:extLst>
      <p:ext uri="{BB962C8B-B14F-4D97-AF65-F5344CB8AC3E}">
        <p14:creationId xmlns:p14="http://schemas.microsoft.com/office/powerpoint/2010/main" val="1721307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B0E77C4-87D3-C947-A246-8E6AC31DFA57}" type="datetimeFigureOut">
              <a:rPr lang="fr-FR" smtClean="0"/>
              <a:t>05/02/2020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478E99-B790-FB4D-A386-919C5AB9CD62}" type="slidenum">
              <a:rPr lang="fr-FR" smtClean="0"/>
              <a:t>‹#›</a:t>
            </a:fld>
            <a:endParaRPr lang="fr-FR"/>
          </a:p>
        </p:txBody>
      </p:sp>
    </p:spTree>
    <p:extLst>
      <p:ext uri="{BB962C8B-B14F-4D97-AF65-F5344CB8AC3E}">
        <p14:creationId xmlns:p14="http://schemas.microsoft.com/office/powerpoint/2010/main" val="1264590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B0E77C4-87D3-C947-A246-8E6AC31DFA57}" type="datetimeFigureOut">
              <a:rPr lang="fr-FR" smtClean="0"/>
              <a:t>05/02/2020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478E99-B790-FB4D-A386-919C5AB9CD62}" type="slidenum">
              <a:rPr lang="fr-FR" smtClean="0"/>
              <a:t>‹#›</a:t>
            </a:fld>
            <a:endParaRPr lang="fr-FR"/>
          </a:p>
        </p:txBody>
      </p:sp>
    </p:spTree>
    <p:extLst>
      <p:ext uri="{BB962C8B-B14F-4D97-AF65-F5344CB8AC3E}">
        <p14:creationId xmlns:p14="http://schemas.microsoft.com/office/powerpoint/2010/main" val="2057469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Cliquez et modifiez le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B0E77C4-87D3-C947-A246-8E6AC31DFA57}" type="datetimeFigureOut">
              <a:rPr lang="fr-FR" smtClean="0"/>
              <a:t>05/02/2020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478E99-B790-FB4D-A386-919C5AB9CD62}" type="slidenum">
              <a:rPr lang="fr-FR" smtClean="0"/>
              <a:t>‹#›</a:t>
            </a:fld>
            <a:endParaRPr lang="fr-FR"/>
          </a:p>
        </p:txBody>
      </p:sp>
    </p:spTree>
    <p:extLst>
      <p:ext uri="{BB962C8B-B14F-4D97-AF65-F5344CB8AC3E}">
        <p14:creationId xmlns:p14="http://schemas.microsoft.com/office/powerpoint/2010/main" val="1104370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B0E77C4-87D3-C947-A246-8E6AC31DFA57}" type="datetimeFigureOut">
              <a:rPr lang="fr-FR" smtClean="0"/>
              <a:t>05/02/2020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B478E99-B790-FB4D-A386-919C5AB9CD62}" type="slidenum">
              <a:rPr lang="fr-FR" smtClean="0"/>
              <a:t>‹#›</a:t>
            </a:fld>
            <a:endParaRPr lang="fr-FR"/>
          </a:p>
        </p:txBody>
      </p:sp>
    </p:spTree>
    <p:extLst>
      <p:ext uri="{BB962C8B-B14F-4D97-AF65-F5344CB8AC3E}">
        <p14:creationId xmlns:p14="http://schemas.microsoft.com/office/powerpoint/2010/main" val="454000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Cliquez et modifiez le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B0E77C4-87D3-C947-A246-8E6AC31DFA57}" type="datetimeFigureOut">
              <a:rPr lang="fr-FR" smtClean="0"/>
              <a:t>05/02/2020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B478E99-B790-FB4D-A386-919C5AB9CD62}" type="slidenum">
              <a:rPr lang="fr-FR" smtClean="0"/>
              <a:t>‹#›</a:t>
            </a:fld>
            <a:endParaRPr lang="fr-FR"/>
          </a:p>
        </p:txBody>
      </p:sp>
    </p:spTree>
    <p:extLst>
      <p:ext uri="{BB962C8B-B14F-4D97-AF65-F5344CB8AC3E}">
        <p14:creationId xmlns:p14="http://schemas.microsoft.com/office/powerpoint/2010/main" val="377829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EB0E77C4-87D3-C947-A246-8E6AC31DFA57}" type="datetimeFigureOut">
              <a:rPr lang="fr-FR" smtClean="0"/>
              <a:t>05/02/2020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B478E99-B790-FB4D-A386-919C5AB9CD62}" type="slidenum">
              <a:rPr lang="fr-FR" smtClean="0"/>
              <a:t>‹#›</a:t>
            </a:fld>
            <a:endParaRPr lang="fr-FR"/>
          </a:p>
        </p:txBody>
      </p:sp>
    </p:spTree>
    <p:extLst>
      <p:ext uri="{BB962C8B-B14F-4D97-AF65-F5344CB8AC3E}">
        <p14:creationId xmlns:p14="http://schemas.microsoft.com/office/powerpoint/2010/main" val="6709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B0E77C4-87D3-C947-A246-8E6AC31DFA57}" type="datetimeFigureOut">
              <a:rPr lang="fr-FR" smtClean="0"/>
              <a:t>05/02/2020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B478E99-B790-FB4D-A386-919C5AB9CD62}" type="slidenum">
              <a:rPr lang="fr-FR" smtClean="0"/>
              <a:t>‹#›</a:t>
            </a:fld>
            <a:endParaRPr lang="fr-FR"/>
          </a:p>
        </p:txBody>
      </p:sp>
    </p:spTree>
    <p:extLst>
      <p:ext uri="{BB962C8B-B14F-4D97-AF65-F5344CB8AC3E}">
        <p14:creationId xmlns:p14="http://schemas.microsoft.com/office/powerpoint/2010/main" val="223052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B0E77C4-87D3-C947-A246-8E6AC31DFA57}" type="datetimeFigureOut">
              <a:rPr lang="fr-FR" smtClean="0"/>
              <a:t>05/02/2020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B478E99-B790-FB4D-A386-919C5AB9CD62}" type="slidenum">
              <a:rPr lang="fr-FR" smtClean="0"/>
              <a:t>‹#›</a:t>
            </a:fld>
            <a:endParaRPr lang="fr-FR"/>
          </a:p>
        </p:txBody>
      </p:sp>
    </p:spTree>
    <p:extLst>
      <p:ext uri="{BB962C8B-B14F-4D97-AF65-F5344CB8AC3E}">
        <p14:creationId xmlns:p14="http://schemas.microsoft.com/office/powerpoint/2010/main" val="1486420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B0E77C4-87D3-C947-A246-8E6AC31DFA57}" type="datetimeFigureOut">
              <a:rPr lang="fr-FR" smtClean="0"/>
              <a:t>05/02/2020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B478E99-B790-FB4D-A386-919C5AB9CD62}" type="slidenum">
              <a:rPr lang="fr-FR" smtClean="0"/>
              <a:t>‹#›</a:t>
            </a:fld>
            <a:endParaRPr lang="fr-FR"/>
          </a:p>
        </p:txBody>
      </p:sp>
    </p:spTree>
    <p:extLst>
      <p:ext uri="{BB962C8B-B14F-4D97-AF65-F5344CB8AC3E}">
        <p14:creationId xmlns:p14="http://schemas.microsoft.com/office/powerpoint/2010/main" val="5891367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E77C4-87D3-C947-A246-8E6AC31DFA57}" type="datetimeFigureOut">
              <a:rPr lang="fr-FR" smtClean="0"/>
              <a:t>05/02/2020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478E99-B790-FB4D-A386-919C5AB9CD62}" type="slidenum">
              <a:rPr lang="fr-FR" smtClean="0"/>
              <a:t>‹#›</a:t>
            </a:fld>
            <a:endParaRPr lang="fr-FR"/>
          </a:p>
        </p:txBody>
      </p:sp>
    </p:spTree>
    <p:extLst>
      <p:ext uri="{BB962C8B-B14F-4D97-AF65-F5344CB8AC3E}">
        <p14:creationId xmlns:p14="http://schemas.microsoft.com/office/powerpoint/2010/main" val="1376320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Estimer le coût de </a:t>
            </a:r>
            <a:r>
              <a:rPr lang="fr-FR" dirty="0" err="1" smtClean="0"/>
              <a:t>Cigeo</a:t>
            </a:r>
            <a:endParaRPr lang="fr-FR" dirty="0"/>
          </a:p>
        </p:txBody>
      </p:sp>
      <p:sp>
        <p:nvSpPr>
          <p:cNvPr id="3" name="Sous-titre 2"/>
          <p:cNvSpPr>
            <a:spLocks noGrp="1"/>
          </p:cNvSpPr>
          <p:nvPr>
            <p:ph type="subTitle" idx="1"/>
          </p:nvPr>
        </p:nvSpPr>
        <p:spPr/>
        <p:txBody>
          <a:bodyPr>
            <a:normAutofit fontScale="92500" lnSpcReduction="20000"/>
          </a:bodyPr>
          <a:lstStyle/>
          <a:p>
            <a:r>
              <a:rPr lang="fr-FR" dirty="0" smtClean="0"/>
              <a:t>Emmanuel Didier</a:t>
            </a:r>
          </a:p>
          <a:p>
            <a:r>
              <a:rPr lang="fr-FR" dirty="0" smtClean="0"/>
              <a:t>Directeur de recherche, CMH </a:t>
            </a:r>
            <a:r>
              <a:rPr lang="mr-IN" dirty="0" smtClean="0"/>
              <a:t>–</a:t>
            </a:r>
            <a:r>
              <a:rPr lang="fr-FR" dirty="0" smtClean="0"/>
              <a:t> CNRS/ENS/EHESS</a:t>
            </a:r>
          </a:p>
          <a:p>
            <a:r>
              <a:rPr lang="fr-FR" dirty="0" smtClean="0"/>
              <a:t>Expert pour le Commission nationale du débat public dans le cadre du PNGMDR</a:t>
            </a:r>
          </a:p>
          <a:p>
            <a:r>
              <a:rPr lang="fr-FR" dirty="0" smtClean="0"/>
              <a:t>5 Février 2020</a:t>
            </a:r>
          </a:p>
        </p:txBody>
      </p:sp>
    </p:spTree>
    <p:extLst>
      <p:ext uri="{BB962C8B-B14F-4D97-AF65-F5344CB8AC3E}">
        <p14:creationId xmlns:p14="http://schemas.microsoft.com/office/powerpoint/2010/main" val="332744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Discussions du chiffrage </a:t>
            </a:r>
            <a:r>
              <a:rPr lang="fr-FR" dirty="0" err="1" smtClean="0"/>
              <a:t>Andra</a:t>
            </a:r>
            <a:r>
              <a:rPr lang="fr-FR" dirty="0" smtClean="0"/>
              <a:t> : trop élevé </a:t>
            </a:r>
            <a:endParaRPr lang="fr-FR" dirty="0"/>
          </a:p>
        </p:txBody>
      </p:sp>
      <p:sp>
        <p:nvSpPr>
          <p:cNvPr id="3" name="Espace réservé du contenu 2"/>
          <p:cNvSpPr>
            <a:spLocks noGrp="1"/>
          </p:cNvSpPr>
          <p:nvPr>
            <p:ph idx="1"/>
          </p:nvPr>
        </p:nvSpPr>
        <p:spPr/>
        <p:txBody>
          <a:bodyPr/>
          <a:lstStyle/>
          <a:p>
            <a:r>
              <a:rPr lang="fr-FR" dirty="0" smtClean="0"/>
              <a:t>Tension monte entre </a:t>
            </a:r>
            <a:r>
              <a:rPr lang="fr-FR" dirty="0" err="1" smtClean="0"/>
              <a:t>Andra</a:t>
            </a:r>
            <a:r>
              <a:rPr lang="fr-FR" dirty="0" smtClean="0"/>
              <a:t> et industriels. </a:t>
            </a:r>
          </a:p>
          <a:p>
            <a:r>
              <a:rPr lang="fr-FR" dirty="0" smtClean="0"/>
              <a:t>Un certain nombre « d’opportunités » i.e. « occasion favorable qui peut aboutir à l’amélioration des résultats » n’ont pas été prises en compte. </a:t>
            </a:r>
          </a:p>
          <a:p>
            <a:pPr lvl="1"/>
            <a:r>
              <a:rPr lang="fr-FR" dirty="0" smtClean="0"/>
              <a:t>Exemples : taille des alvéoles standardisées pour un seul tunnelier. </a:t>
            </a:r>
          </a:p>
          <a:p>
            <a:pPr lvl="1"/>
            <a:r>
              <a:rPr lang="fr-FR" dirty="0" smtClean="0"/>
              <a:t>Par de </a:t>
            </a:r>
            <a:r>
              <a:rPr lang="fr-FR" dirty="0" err="1" smtClean="0"/>
              <a:t>surcolisage</a:t>
            </a:r>
            <a:r>
              <a:rPr lang="fr-FR" dirty="0" smtClean="0"/>
              <a:t>. </a:t>
            </a:r>
          </a:p>
          <a:p>
            <a:r>
              <a:rPr lang="fr-FR" dirty="0" smtClean="0"/>
              <a:t>Pb de la grande instabilité des prix causée par la durée du projet. Variation de 1% du prix de la main d’</a:t>
            </a:r>
            <a:r>
              <a:rPr lang="fr-FR" dirty="0" err="1" smtClean="0"/>
              <a:t>oeuvre</a:t>
            </a:r>
            <a:r>
              <a:rPr lang="fr-FR" dirty="0" smtClean="0"/>
              <a:t> fait varier le prix d’1 M€</a:t>
            </a:r>
          </a:p>
          <a:p>
            <a:r>
              <a:rPr lang="fr-FR" dirty="0" smtClean="0"/>
              <a:t>Conclusion : 19, 2 Md€</a:t>
            </a:r>
            <a:endParaRPr lang="fr-FR" dirty="0"/>
          </a:p>
        </p:txBody>
      </p:sp>
    </p:spTree>
    <p:extLst>
      <p:ext uri="{BB962C8B-B14F-4D97-AF65-F5344CB8AC3E}">
        <p14:creationId xmlns:p14="http://schemas.microsoft.com/office/powerpoint/2010/main" val="1932730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Etablissement politique d’un coût « objectif » </a:t>
            </a:r>
            <a:endParaRPr lang="fr-FR" dirty="0"/>
          </a:p>
        </p:txBody>
      </p:sp>
      <p:sp>
        <p:nvSpPr>
          <p:cNvPr id="3" name="Espace réservé du contenu 2"/>
          <p:cNvSpPr>
            <a:spLocks noGrp="1"/>
          </p:cNvSpPr>
          <p:nvPr>
            <p:ph idx="1"/>
          </p:nvPr>
        </p:nvSpPr>
        <p:spPr/>
        <p:txBody>
          <a:bodyPr/>
          <a:lstStyle/>
          <a:p>
            <a:r>
              <a:rPr lang="fr-FR" dirty="0" smtClean="0"/>
              <a:t>Pour Abadie, directeur de l’ANDRA : problème de management. Les ingénieurs techniques se trouvaient dans des situations de trancher des questions stratégiques. </a:t>
            </a:r>
          </a:p>
          <a:p>
            <a:r>
              <a:rPr lang="fr-FR" dirty="0" smtClean="0"/>
              <a:t>En outre, question des déchets pas valorisée chez EDF. </a:t>
            </a:r>
          </a:p>
          <a:p>
            <a:r>
              <a:rPr lang="fr-FR" dirty="0" smtClean="0"/>
              <a:t>Solution ne se trouvera que dans le cabinet de la ministre </a:t>
            </a:r>
            <a:r>
              <a:rPr lang="mr-IN" dirty="0" smtClean="0"/>
              <a:t>–</a:t>
            </a:r>
            <a:r>
              <a:rPr lang="fr-FR" dirty="0" smtClean="0"/>
              <a:t> à l’époque Ségolène Royal. </a:t>
            </a:r>
          </a:p>
          <a:p>
            <a:r>
              <a:rPr lang="fr-FR" dirty="0" smtClean="0"/>
              <a:t>Arbitrage de la DGEC entre volontarisme et sureté : 25Md€</a:t>
            </a:r>
          </a:p>
          <a:p>
            <a:r>
              <a:rPr lang="fr-FR" dirty="0" smtClean="0"/>
              <a:t>Mais comme coût « objectif » c’est-à-dire à atteindre. </a:t>
            </a:r>
            <a:endParaRPr lang="fr-FR" dirty="0"/>
          </a:p>
        </p:txBody>
      </p:sp>
    </p:spTree>
    <p:extLst>
      <p:ext uri="{BB962C8B-B14F-4D97-AF65-F5344CB8AC3E}">
        <p14:creationId xmlns:p14="http://schemas.microsoft.com/office/powerpoint/2010/main" val="187717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Recalculs</a:t>
            </a:r>
            <a:r>
              <a:rPr lang="fr-FR" dirty="0" smtClean="0"/>
              <a:t> et droit de revoyure</a:t>
            </a:r>
            <a:endParaRPr lang="fr-FR" dirty="0"/>
          </a:p>
        </p:txBody>
      </p:sp>
      <p:sp>
        <p:nvSpPr>
          <p:cNvPr id="3" name="Espace réservé du contenu 2"/>
          <p:cNvSpPr>
            <a:spLocks noGrp="1"/>
          </p:cNvSpPr>
          <p:nvPr>
            <p:ph idx="1"/>
          </p:nvPr>
        </p:nvSpPr>
        <p:spPr/>
        <p:txBody>
          <a:bodyPr/>
          <a:lstStyle/>
          <a:p>
            <a:r>
              <a:rPr lang="fr-FR" dirty="0" smtClean="0"/>
              <a:t>Le coût va donc être recalculé à chaque étape. </a:t>
            </a:r>
          </a:p>
          <a:p>
            <a:r>
              <a:rPr lang="fr-FR" dirty="0" smtClean="0"/>
              <a:t>Problème des chroniques</a:t>
            </a:r>
          </a:p>
          <a:p>
            <a:r>
              <a:rPr lang="fr-FR" dirty="0" smtClean="0"/>
              <a:t>ASN a obtenu un droit de revoyure, donc à chaque étape demandera des démonstrations de sureté pour vérifier que l’on ne brade pas la sureté. </a:t>
            </a:r>
          </a:p>
          <a:p>
            <a:r>
              <a:rPr lang="fr-FR" dirty="0" smtClean="0"/>
              <a:t>Ainsi, aujourd’hui, l’</a:t>
            </a:r>
            <a:r>
              <a:rPr lang="fr-FR" dirty="0" err="1" smtClean="0"/>
              <a:t>Andra</a:t>
            </a:r>
            <a:r>
              <a:rPr lang="fr-FR" dirty="0" smtClean="0"/>
              <a:t> prépare la Demande d’Autorisation de Création (DAC) et procède en même temps a un nouveau chiffrage.  </a:t>
            </a:r>
            <a:endParaRPr lang="fr-FR" dirty="0"/>
          </a:p>
        </p:txBody>
      </p:sp>
    </p:spTree>
    <p:extLst>
      <p:ext uri="{BB962C8B-B14F-4D97-AF65-F5344CB8AC3E}">
        <p14:creationId xmlns:p14="http://schemas.microsoft.com/office/powerpoint/2010/main" val="1873522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Taux d’actualisation des provisions</a:t>
            </a:r>
            <a:endParaRPr lang="fr-FR" dirty="0"/>
          </a:p>
        </p:txBody>
      </p:sp>
      <p:sp>
        <p:nvSpPr>
          <p:cNvPr id="3" name="Espace réservé du contenu 2"/>
          <p:cNvSpPr>
            <a:spLocks noGrp="1"/>
          </p:cNvSpPr>
          <p:nvPr>
            <p:ph idx="1"/>
          </p:nvPr>
        </p:nvSpPr>
        <p:spPr/>
        <p:txBody>
          <a:bodyPr>
            <a:normAutofit/>
          </a:bodyPr>
          <a:lstStyle/>
          <a:p>
            <a:r>
              <a:rPr lang="fr-FR" dirty="0" smtClean="0"/>
              <a:t>Le remontage des coûts n’est pas la seule variable de détermination des provisions. </a:t>
            </a:r>
          </a:p>
          <a:p>
            <a:r>
              <a:rPr lang="fr-FR" dirty="0" smtClean="0"/>
              <a:t>Celles-ci sont </a:t>
            </a:r>
            <a:r>
              <a:rPr lang="fr-FR" b="1" dirty="0" smtClean="0"/>
              <a:t>actualisées</a:t>
            </a:r>
            <a:r>
              <a:rPr lang="fr-FR" dirty="0" smtClean="0"/>
              <a:t>. </a:t>
            </a:r>
          </a:p>
          <a:p>
            <a:r>
              <a:rPr lang="fr-FR" dirty="0" smtClean="0"/>
              <a:t>Taux d’actualisation : </a:t>
            </a:r>
          </a:p>
          <a:p>
            <a:r>
              <a:rPr lang="fr-FR" sz="2000" dirty="0" smtClean="0"/>
              <a:t>« </a:t>
            </a:r>
            <a:r>
              <a:rPr lang="fr-FR" sz="2000" dirty="0"/>
              <a:t> Un taux d’actualisation faible implique que les générations futures ne seront pas beaucoup plus riches que nous, et incite à agir vite ; dans le cas contraire, si le taux est élevé, il est urgent d’attendre pour laisser les dépenses aux générations plus riches. Dit encore autrement : un taux d’actualisation bas signifie que les provisions seront grandes ; inversement, plus il est élevé plus les provisions seront </a:t>
            </a:r>
            <a:r>
              <a:rPr lang="fr-FR" sz="2000" dirty="0" smtClean="0"/>
              <a:t>petites. »</a:t>
            </a:r>
          </a:p>
          <a:p>
            <a:endParaRPr lang="fr-FR" dirty="0"/>
          </a:p>
        </p:txBody>
      </p:sp>
    </p:spTree>
    <p:extLst>
      <p:ext uri="{BB962C8B-B14F-4D97-AF65-F5344CB8AC3E}">
        <p14:creationId xmlns:p14="http://schemas.microsoft.com/office/powerpoint/2010/main" val="957862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Impact des taux d’actualisation</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774460402"/>
              </p:ext>
            </p:extLst>
          </p:nvPr>
        </p:nvGraphicFramePr>
        <p:xfrm>
          <a:off x="836951" y="1873772"/>
          <a:ext cx="10719216" cy="3867463"/>
        </p:xfrm>
        <a:graphic>
          <a:graphicData uri="http://schemas.openxmlformats.org/drawingml/2006/table">
            <a:tbl>
              <a:tblPr firstRow="1" firstCol="1" bandRow="1">
                <a:tableStyleId>{5C22544A-7EE6-4342-B048-85BDC9FD1C3A}</a:tableStyleId>
              </a:tblPr>
              <a:tblGrid>
                <a:gridCol w="2679804"/>
                <a:gridCol w="2679804"/>
                <a:gridCol w="2679804"/>
                <a:gridCol w="2679804"/>
              </a:tblGrid>
              <a:tr h="644577">
                <a:tc rowSpan="2">
                  <a:txBody>
                    <a:bodyPr/>
                    <a:lstStyle/>
                    <a:p>
                      <a:pPr algn="just">
                        <a:spcAft>
                          <a:spcPts val="0"/>
                        </a:spcAft>
                      </a:pPr>
                      <a:r>
                        <a:rPr lang="fr-FR" sz="2400" dirty="0">
                          <a:effectLst/>
                        </a:rPr>
                        <a:t> </a:t>
                      </a:r>
                      <a:endParaRPr lang="fr-FR" sz="2400" dirty="0">
                        <a:effectLst/>
                        <a:latin typeface="Calibri" charset="0"/>
                        <a:ea typeface="Calibri" charset="0"/>
                        <a:cs typeface="Times New Roman" charset="0"/>
                      </a:endParaRPr>
                    </a:p>
                  </a:txBody>
                  <a:tcPr marL="68580" marR="68580" marT="0" marB="0"/>
                </a:tc>
                <a:tc rowSpan="2">
                  <a:txBody>
                    <a:bodyPr/>
                    <a:lstStyle/>
                    <a:p>
                      <a:pPr algn="just">
                        <a:spcAft>
                          <a:spcPts val="0"/>
                        </a:spcAft>
                      </a:pPr>
                      <a:r>
                        <a:rPr lang="fr-FR" sz="2400">
                          <a:effectLst/>
                        </a:rPr>
                        <a:t>Provisions en M€ courants et au 31/12/2017</a:t>
                      </a:r>
                      <a:endParaRPr lang="fr-FR" sz="2400">
                        <a:effectLst/>
                        <a:latin typeface="Calibri" charset="0"/>
                        <a:ea typeface="Calibri" charset="0"/>
                        <a:cs typeface="Times New Roman" charset="0"/>
                      </a:endParaRPr>
                    </a:p>
                  </a:txBody>
                  <a:tcPr marL="68580" marR="68580" marT="0" marB="0"/>
                </a:tc>
                <a:tc gridSpan="2">
                  <a:txBody>
                    <a:bodyPr/>
                    <a:lstStyle/>
                    <a:p>
                      <a:pPr algn="just">
                        <a:spcAft>
                          <a:spcPts val="0"/>
                        </a:spcAft>
                      </a:pPr>
                      <a:r>
                        <a:rPr lang="fr-FR" sz="2400">
                          <a:effectLst/>
                        </a:rPr>
                        <a:t>Impact sur les provisions du bilan</a:t>
                      </a:r>
                      <a:endParaRPr lang="fr-FR" sz="2400">
                        <a:effectLst/>
                        <a:latin typeface="Calibri" charset="0"/>
                        <a:ea typeface="Calibri" charset="0"/>
                        <a:cs typeface="Times New Roman" charset="0"/>
                      </a:endParaRPr>
                    </a:p>
                  </a:txBody>
                  <a:tcPr marL="68580" marR="68580" marT="0" marB="0"/>
                </a:tc>
                <a:tc hMerge="1">
                  <a:txBody>
                    <a:bodyPr/>
                    <a:lstStyle/>
                    <a:p>
                      <a:endParaRPr lang="fr-FR"/>
                    </a:p>
                  </a:txBody>
                  <a:tcPr/>
                </a:tc>
              </a:tr>
              <a:tr h="1289155">
                <a:tc vMerge="1">
                  <a:txBody>
                    <a:bodyPr/>
                    <a:lstStyle/>
                    <a:p>
                      <a:endParaRPr lang="fr-FR"/>
                    </a:p>
                  </a:txBody>
                  <a:tcPr/>
                </a:tc>
                <a:tc vMerge="1">
                  <a:txBody>
                    <a:bodyPr/>
                    <a:lstStyle/>
                    <a:p>
                      <a:endParaRPr lang="fr-FR"/>
                    </a:p>
                  </a:txBody>
                  <a:tcPr/>
                </a:tc>
                <a:tc>
                  <a:txBody>
                    <a:bodyPr/>
                    <a:lstStyle/>
                    <a:p>
                      <a:pPr algn="just">
                        <a:spcAft>
                          <a:spcPts val="0"/>
                        </a:spcAft>
                      </a:pPr>
                      <a:r>
                        <a:rPr lang="fr-FR" sz="2400">
                          <a:effectLst/>
                        </a:rPr>
                        <a:t>+0,2 %</a:t>
                      </a:r>
                      <a:endParaRPr lang="fr-FR" sz="2400">
                        <a:effectLst/>
                        <a:latin typeface="Calibri" charset="0"/>
                        <a:ea typeface="Calibri" charset="0"/>
                        <a:cs typeface="Times New Roman" charset="0"/>
                      </a:endParaRPr>
                    </a:p>
                  </a:txBody>
                  <a:tcPr marL="68580" marR="68580" marT="0" marB="0"/>
                </a:tc>
                <a:tc>
                  <a:txBody>
                    <a:bodyPr/>
                    <a:lstStyle/>
                    <a:p>
                      <a:pPr algn="just">
                        <a:spcAft>
                          <a:spcPts val="0"/>
                        </a:spcAft>
                      </a:pPr>
                      <a:r>
                        <a:rPr lang="fr-FR" sz="2400">
                          <a:effectLst/>
                        </a:rPr>
                        <a:t>-0,2%</a:t>
                      </a:r>
                      <a:endParaRPr lang="fr-FR" sz="2400">
                        <a:effectLst/>
                        <a:latin typeface="Calibri" charset="0"/>
                        <a:ea typeface="Calibri" charset="0"/>
                        <a:cs typeface="Times New Roman" charset="0"/>
                      </a:endParaRPr>
                    </a:p>
                  </a:txBody>
                  <a:tcPr marL="68580" marR="68580" marT="0" marB="0"/>
                </a:tc>
              </a:tr>
              <a:tr h="644577">
                <a:tc>
                  <a:txBody>
                    <a:bodyPr/>
                    <a:lstStyle/>
                    <a:p>
                      <a:pPr algn="just">
                        <a:spcAft>
                          <a:spcPts val="0"/>
                        </a:spcAft>
                      </a:pPr>
                      <a:r>
                        <a:rPr lang="fr-FR" sz="2400">
                          <a:effectLst/>
                        </a:rPr>
                        <a:t>EDF</a:t>
                      </a:r>
                      <a:endParaRPr lang="fr-FR" sz="2400">
                        <a:effectLst/>
                        <a:latin typeface="Calibri" charset="0"/>
                        <a:ea typeface="Calibri" charset="0"/>
                        <a:cs typeface="Times New Roman" charset="0"/>
                      </a:endParaRPr>
                    </a:p>
                  </a:txBody>
                  <a:tcPr marL="68580" marR="68580" marT="0" marB="0"/>
                </a:tc>
                <a:tc>
                  <a:txBody>
                    <a:bodyPr/>
                    <a:lstStyle/>
                    <a:p>
                      <a:pPr algn="just">
                        <a:spcAft>
                          <a:spcPts val="0"/>
                        </a:spcAft>
                      </a:pPr>
                      <a:r>
                        <a:rPr lang="fr-FR" sz="2400">
                          <a:effectLst/>
                        </a:rPr>
                        <a:t>37 633</a:t>
                      </a:r>
                      <a:endParaRPr lang="fr-FR" sz="2400">
                        <a:effectLst/>
                        <a:latin typeface="Calibri" charset="0"/>
                        <a:ea typeface="Calibri" charset="0"/>
                        <a:cs typeface="Times New Roman" charset="0"/>
                      </a:endParaRPr>
                    </a:p>
                  </a:txBody>
                  <a:tcPr marL="68580" marR="68580" marT="0" marB="0"/>
                </a:tc>
                <a:tc>
                  <a:txBody>
                    <a:bodyPr/>
                    <a:lstStyle/>
                    <a:p>
                      <a:pPr algn="just">
                        <a:spcAft>
                          <a:spcPts val="0"/>
                        </a:spcAft>
                      </a:pPr>
                      <a:r>
                        <a:rPr lang="fr-FR" sz="2400">
                          <a:effectLst/>
                        </a:rPr>
                        <a:t>-1427</a:t>
                      </a:r>
                      <a:endParaRPr lang="fr-FR" sz="2400">
                        <a:effectLst/>
                        <a:latin typeface="Calibri" charset="0"/>
                        <a:ea typeface="Calibri" charset="0"/>
                        <a:cs typeface="Times New Roman" charset="0"/>
                      </a:endParaRPr>
                    </a:p>
                  </a:txBody>
                  <a:tcPr marL="68580" marR="68580" marT="0" marB="0"/>
                </a:tc>
                <a:tc>
                  <a:txBody>
                    <a:bodyPr/>
                    <a:lstStyle/>
                    <a:p>
                      <a:pPr algn="just">
                        <a:spcAft>
                          <a:spcPts val="0"/>
                        </a:spcAft>
                      </a:pPr>
                      <a:r>
                        <a:rPr lang="fr-FR" sz="2400">
                          <a:effectLst/>
                        </a:rPr>
                        <a:t>1550</a:t>
                      </a:r>
                      <a:endParaRPr lang="fr-FR" sz="2400">
                        <a:effectLst/>
                        <a:latin typeface="Calibri" charset="0"/>
                        <a:ea typeface="Calibri" charset="0"/>
                        <a:cs typeface="Times New Roman" charset="0"/>
                      </a:endParaRPr>
                    </a:p>
                  </a:txBody>
                  <a:tcPr marL="68580" marR="68580" marT="0" marB="0"/>
                </a:tc>
              </a:tr>
              <a:tr h="644577">
                <a:tc>
                  <a:txBody>
                    <a:bodyPr/>
                    <a:lstStyle/>
                    <a:p>
                      <a:pPr algn="just">
                        <a:spcAft>
                          <a:spcPts val="0"/>
                        </a:spcAft>
                      </a:pPr>
                      <a:r>
                        <a:rPr lang="fr-FR" sz="2400">
                          <a:effectLst/>
                        </a:rPr>
                        <a:t>CEA</a:t>
                      </a:r>
                      <a:endParaRPr lang="fr-FR" sz="2400">
                        <a:effectLst/>
                        <a:latin typeface="Calibri" charset="0"/>
                        <a:ea typeface="Calibri" charset="0"/>
                        <a:cs typeface="Times New Roman" charset="0"/>
                      </a:endParaRPr>
                    </a:p>
                  </a:txBody>
                  <a:tcPr marL="68580" marR="68580" marT="0" marB="0"/>
                </a:tc>
                <a:tc>
                  <a:txBody>
                    <a:bodyPr/>
                    <a:lstStyle/>
                    <a:p>
                      <a:pPr algn="just">
                        <a:spcAft>
                          <a:spcPts val="0"/>
                        </a:spcAft>
                      </a:pPr>
                      <a:r>
                        <a:rPr lang="fr-FR" sz="2400">
                          <a:effectLst/>
                        </a:rPr>
                        <a:t>16 090</a:t>
                      </a:r>
                      <a:endParaRPr lang="fr-FR" sz="2400">
                        <a:effectLst/>
                        <a:latin typeface="Calibri" charset="0"/>
                        <a:ea typeface="Calibri" charset="0"/>
                        <a:cs typeface="Times New Roman" charset="0"/>
                      </a:endParaRPr>
                    </a:p>
                  </a:txBody>
                  <a:tcPr marL="68580" marR="68580" marT="0" marB="0"/>
                </a:tc>
                <a:tc>
                  <a:txBody>
                    <a:bodyPr/>
                    <a:lstStyle/>
                    <a:p>
                      <a:pPr algn="just">
                        <a:spcAft>
                          <a:spcPts val="0"/>
                        </a:spcAft>
                      </a:pPr>
                      <a:r>
                        <a:rPr lang="fr-FR" sz="2400">
                          <a:effectLst/>
                        </a:rPr>
                        <a:t>-471</a:t>
                      </a:r>
                      <a:endParaRPr lang="fr-FR" sz="2400">
                        <a:effectLst/>
                        <a:latin typeface="Calibri" charset="0"/>
                        <a:ea typeface="Calibri" charset="0"/>
                        <a:cs typeface="Times New Roman" charset="0"/>
                      </a:endParaRPr>
                    </a:p>
                  </a:txBody>
                  <a:tcPr marL="68580" marR="68580" marT="0" marB="0"/>
                </a:tc>
                <a:tc>
                  <a:txBody>
                    <a:bodyPr/>
                    <a:lstStyle/>
                    <a:p>
                      <a:pPr algn="just">
                        <a:spcAft>
                          <a:spcPts val="0"/>
                        </a:spcAft>
                      </a:pPr>
                      <a:r>
                        <a:rPr lang="fr-FR" sz="2400">
                          <a:effectLst/>
                        </a:rPr>
                        <a:t>501</a:t>
                      </a:r>
                      <a:endParaRPr lang="fr-FR" sz="2400">
                        <a:effectLst/>
                        <a:latin typeface="Calibri" charset="0"/>
                        <a:ea typeface="Calibri" charset="0"/>
                        <a:cs typeface="Times New Roman" charset="0"/>
                      </a:endParaRPr>
                    </a:p>
                  </a:txBody>
                  <a:tcPr marL="68580" marR="68580" marT="0" marB="0"/>
                </a:tc>
              </a:tr>
              <a:tr h="644577">
                <a:tc>
                  <a:txBody>
                    <a:bodyPr/>
                    <a:lstStyle/>
                    <a:p>
                      <a:pPr algn="just">
                        <a:spcAft>
                          <a:spcPts val="0"/>
                        </a:spcAft>
                      </a:pPr>
                      <a:r>
                        <a:rPr lang="fr-FR" sz="2400" dirty="0" err="1">
                          <a:effectLst/>
                        </a:rPr>
                        <a:t>Orano</a:t>
                      </a:r>
                      <a:endParaRPr lang="fr-FR" sz="2400" dirty="0">
                        <a:effectLst/>
                        <a:latin typeface="Calibri" charset="0"/>
                        <a:ea typeface="Calibri" charset="0"/>
                        <a:cs typeface="Times New Roman" charset="0"/>
                      </a:endParaRPr>
                    </a:p>
                  </a:txBody>
                  <a:tcPr marL="68580" marR="68580" marT="0" marB="0"/>
                </a:tc>
                <a:tc>
                  <a:txBody>
                    <a:bodyPr/>
                    <a:lstStyle/>
                    <a:p>
                      <a:pPr algn="just">
                        <a:spcAft>
                          <a:spcPts val="0"/>
                        </a:spcAft>
                      </a:pPr>
                      <a:r>
                        <a:rPr lang="fr-FR" sz="2400">
                          <a:effectLst/>
                        </a:rPr>
                        <a:t>7 276</a:t>
                      </a:r>
                      <a:endParaRPr lang="fr-FR" sz="2400">
                        <a:effectLst/>
                        <a:latin typeface="Calibri" charset="0"/>
                        <a:ea typeface="Calibri" charset="0"/>
                        <a:cs typeface="Times New Roman" charset="0"/>
                      </a:endParaRPr>
                    </a:p>
                  </a:txBody>
                  <a:tcPr marL="68580" marR="68580" marT="0" marB="0"/>
                </a:tc>
                <a:tc>
                  <a:txBody>
                    <a:bodyPr/>
                    <a:lstStyle/>
                    <a:p>
                      <a:pPr algn="just">
                        <a:spcAft>
                          <a:spcPts val="0"/>
                        </a:spcAft>
                      </a:pPr>
                      <a:r>
                        <a:rPr lang="fr-FR" sz="2400">
                          <a:effectLst/>
                        </a:rPr>
                        <a:t>-280</a:t>
                      </a:r>
                      <a:endParaRPr lang="fr-FR" sz="2400">
                        <a:effectLst/>
                        <a:latin typeface="Calibri" charset="0"/>
                        <a:ea typeface="Calibri" charset="0"/>
                        <a:cs typeface="Times New Roman" charset="0"/>
                      </a:endParaRPr>
                    </a:p>
                  </a:txBody>
                  <a:tcPr marL="68580" marR="68580" marT="0" marB="0"/>
                </a:tc>
                <a:tc>
                  <a:txBody>
                    <a:bodyPr/>
                    <a:lstStyle/>
                    <a:p>
                      <a:pPr algn="just">
                        <a:spcAft>
                          <a:spcPts val="0"/>
                        </a:spcAft>
                      </a:pPr>
                      <a:r>
                        <a:rPr lang="fr-FR" sz="2400" dirty="0">
                          <a:effectLst/>
                        </a:rPr>
                        <a:t>301</a:t>
                      </a:r>
                      <a:endParaRPr lang="fr-FR" sz="2400" dirty="0">
                        <a:effectLst/>
                        <a:latin typeface="Calibri" charset="0"/>
                        <a:ea typeface="Calibri" charset="0"/>
                        <a:cs typeface="Times New Roman" charset="0"/>
                      </a:endParaRPr>
                    </a:p>
                  </a:txBody>
                  <a:tcPr marL="68580" marR="68580" marT="0" marB="0"/>
                </a:tc>
              </a:tr>
            </a:tbl>
          </a:graphicData>
        </a:graphic>
      </p:graphicFrame>
      <p:sp>
        <p:nvSpPr>
          <p:cNvPr id="5" name="Rectangle 4"/>
          <p:cNvSpPr/>
          <p:nvPr/>
        </p:nvSpPr>
        <p:spPr>
          <a:xfrm>
            <a:off x="836951" y="5924319"/>
            <a:ext cx="6096000" cy="369332"/>
          </a:xfrm>
          <a:prstGeom prst="rect">
            <a:avLst/>
          </a:prstGeom>
        </p:spPr>
        <p:txBody>
          <a:bodyPr>
            <a:spAutoFit/>
          </a:bodyPr>
          <a:lstStyle/>
          <a:p>
            <a:r>
              <a:rPr lang="fr-FR" dirty="0" smtClean="0"/>
              <a:t>Données : Cour des comptes 2019. </a:t>
            </a:r>
            <a:endParaRPr lang="fr-FR" dirty="0"/>
          </a:p>
        </p:txBody>
      </p:sp>
    </p:spTree>
    <p:extLst>
      <p:ext uri="{BB962C8B-B14F-4D97-AF65-F5344CB8AC3E}">
        <p14:creationId xmlns:p14="http://schemas.microsoft.com/office/powerpoint/2010/main" val="663688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Détermination </a:t>
            </a:r>
            <a:r>
              <a:rPr lang="fr-FR" dirty="0" smtClean="0"/>
              <a:t>du </a:t>
            </a:r>
            <a:r>
              <a:rPr lang="fr-FR" smtClean="0"/>
              <a:t>taux d’actualisation</a:t>
            </a:r>
            <a:endParaRPr lang="fr-FR"/>
          </a:p>
        </p:txBody>
      </p:sp>
      <p:sp>
        <p:nvSpPr>
          <p:cNvPr id="3" name="Espace réservé du contenu 2"/>
          <p:cNvSpPr>
            <a:spLocks noGrp="1"/>
          </p:cNvSpPr>
          <p:nvPr>
            <p:ph idx="1"/>
          </p:nvPr>
        </p:nvSpPr>
        <p:spPr/>
        <p:txBody>
          <a:bodyPr/>
          <a:lstStyle/>
          <a:p>
            <a:r>
              <a:rPr lang="fr-FR" dirty="0" smtClean="0"/>
              <a:t>Capés par le gouvernement (DGEC et Trésor) </a:t>
            </a:r>
          </a:p>
          <a:p>
            <a:r>
              <a:rPr lang="fr-FR" dirty="0" smtClean="0"/>
              <a:t>Déterminés par les acteurs eux-mêmes car dépendent du montant et de la nature des provisions. </a:t>
            </a:r>
          </a:p>
          <a:p>
            <a:r>
              <a:rPr lang="fr-FR" dirty="0" smtClean="0"/>
              <a:t>Aujourd’hui : EDF a un taux de 3,9% ; ce n’est pas le même pour </a:t>
            </a:r>
            <a:r>
              <a:rPr lang="fr-FR" dirty="0" err="1" smtClean="0"/>
              <a:t>Orano</a:t>
            </a:r>
            <a:r>
              <a:rPr lang="fr-FR" dirty="0" smtClean="0"/>
              <a:t>.  </a:t>
            </a:r>
          </a:p>
        </p:txBody>
      </p:sp>
    </p:spTree>
    <p:extLst>
      <p:ext uri="{BB962C8B-B14F-4D97-AF65-F5344CB8AC3E}">
        <p14:creationId xmlns:p14="http://schemas.microsoft.com/office/powerpoint/2010/main" val="1549251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Conclusions</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Le coût de </a:t>
            </a:r>
            <a:r>
              <a:rPr lang="fr-FR" dirty="0" err="1" smtClean="0"/>
              <a:t>Cigeo</a:t>
            </a:r>
            <a:r>
              <a:rPr lang="fr-FR" dirty="0" smtClean="0"/>
              <a:t> est au centre de tensions fortes entre les différents acteurs du nucléaire. Tensions qui vont bien au-delà du fossé habituel pro / anti </a:t>
            </a:r>
          </a:p>
          <a:p>
            <a:r>
              <a:rPr lang="fr-FR" dirty="0" smtClean="0"/>
              <a:t>Il est impossible à établir de façon certaine à une date </a:t>
            </a:r>
            <a:r>
              <a:rPr lang="fr-FR" dirty="0" err="1" smtClean="0"/>
              <a:t>t</a:t>
            </a:r>
            <a:r>
              <a:rPr lang="fr-FR" dirty="0" smtClean="0"/>
              <a:t> pour plusieurs </a:t>
            </a:r>
            <a:r>
              <a:rPr lang="fr-FR" dirty="0" smtClean="0"/>
              <a:t>raisons. </a:t>
            </a:r>
            <a:endParaRPr lang="fr-FR" dirty="0" smtClean="0"/>
          </a:p>
          <a:p>
            <a:pPr lvl="1"/>
            <a:r>
              <a:rPr lang="fr-FR" dirty="0" smtClean="0"/>
              <a:t>Pas de point de comparaison</a:t>
            </a:r>
          </a:p>
          <a:p>
            <a:pPr lvl="1"/>
            <a:r>
              <a:rPr lang="fr-FR" dirty="0" smtClean="0"/>
              <a:t>Durée de l’équipement. </a:t>
            </a:r>
          </a:p>
          <a:p>
            <a:pPr lvl="1"/>
            <a:r>
              <a:rPr lang="fr-FR" dirty="0" smtClean="0"/>
              <a:t>Evolution technologique </a:t>
            </a:r>
          </a:p>
          <a:p>
            <a:r>
              <a:rPr lang="fr-FR" dirty="0" smtClean="0"/>
              <a:t>Une part de la décision est politique. </a:t>
            </a:r>
            <a:r>
              <a:rPr lang="fr-FR" smtClean="0"/>
              <a:t>Idem pour les </a:t>
            </a:r>
            <a:r>
              <a:rPr lang="fr-FR" dirty="0" smtClean="0"/>
              <a:t>taux d’actualisation. </a:t>
            </a:r>
          </a:p>
          <a:p>
            <a:r>
              <a:rPr lang="fr-FR" dirty="0" smtClean="0"/>
              <a:t>Bien comprendre à quel niveau de la chaîne de décision se situe la décision politique pour y prendre part. </a:t>
            </a:r>
            <a:endParaRPr lang="fr-FR" dirty="0" smtClean="0"/>
          </a:p>
        </p:txBody>
      </p:sp>
    </p:spTree>
    <p:extLst>
      <p:ext uri="{BB962C8B-B14F-4D97-AF65-F5344CB8AC3E}">
        <p14:creationId xmlns:p14="http://schemas.microsoft.com/office/powerpoint/2010/main" val="1758231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Liste des personnes interviewées</a:t>
            </a:r>
            <a:endParaRPr lang="fr-FR" dirty="0"/>
          </a:p>
        </p:txBody>
      </p:sp>
      <p:sp>
        <p:nvSpPr>
          <p:cNvPr id="3" name="Espace réservé du contenu 2"/>
          <p:cNvSpPr>
            <a:spLocks noGrp="1"/>
          </p:cNvSpPr>
          <p:nvPr>
            <p:ph sz="half" idx="1"/>
          </p:nvPr>
        </p:nvSpPr>
        <p:spPr/>
        <p:txBody>
          <a:bodyPr>
            <a:normAutofit fontScale="85000" lnSpcReduction="20000"/>
          </a:bodyPr>
          <a:lstStyle/>
          <a:p>
            <a:r>
              <a:rPr lang="fr-FR" dirty="0"/>
              <a:t>Sébastien </a:t>
            </a:r>
            <a:r>
              <a:rPr lang="fr-FR" dirty="0" err="1"/>
              <a:t>Balibar</a:t>
            </a:r>
            <a:r>
              <a:rPr lang="fr-FR" dirty="0"/>
              <a:t> Académie des sciences</a:t>
            </a:r>
          </a:p>
          <a:p>
            <a:r>
              <a:rPr lang="fr-FR" dirty="0"/>
              <a:t>Arnaud Schwarz FNE</a:t>
            </a:r>
          </a:p>
          <a:p>
            <a:r>
              <a:rPr lang="fr-FR" dirty="0"/>
              <a:t>Julie </a:t>
            </a:r>
            <a:r>
              <a:rPr lang="fr-FR" dirty="0" err="1"/>
              <a:t>Blanck</a:t>
            </a:r>
            <a:r>
              <a:rPr lang="fr-FR" dirty="0"/>
              <a:t> Sciences-Po/ENS</a:t>
            </a:r>
          </a:p>
          <a:p>
            <a:r>
              <a:rPr lang="fr-FR" dirty="0"/>
              <a:t>Maryse Arditi FNE </a:t>
            </a:r>
          </a:p>
          <a:p>
            <a:r>
              <a:rPr lang="fr-FR" dirty="0"/>
              <a:t>Luis </a:t>
            </a:r>
            <a:r>
              <a:rPr lang="fr-FR" dirty="0" err="1"/>
              <a:t>Aparicio</a:t>
            </a:r>
            <a:r>
              <a:rPr lang="fr-FR" dirty="0"/>
              <a:t> </a:t>
            </a:r>
            <a:r>
              <a:rPr lang="fr-FR" dirty="0" err="1"/>
              <a:t>Andra</a:t>
            </a:r>
            <a:endParaRPr lang="fr-FR" dirty="0"/>
          </a:p>
          <a:p>
            <a:r>
              <a:rPr lang="fr-FR" dirty="0"/>
              <a:t>Jean Guy </a:t>
            </a:r>
            <a:r>
              <a:rPr lang="fr-FR" dirty="0" err="1"/>
              <a:t>Dévézeaux</a:t>
            </a:r>
            <a:r>
              <a:rPr lang="fr-FR" dirty="0"/>
              <a:t> de </a:t>
            </a:r>
            <a:r>
              <a:rPr lang="fr-FR" dirty="0" err="1"/>
              <a:t>Lavergne</a:t>
            </a:r>
            <a:r>
              <a:rPr lang="fr-FR" dirty="0"/>
              <a:t> CEA – I-</a:t>
            </a:r>
            <a:r>
              <a:rPr lang="fr-FR" dirty="0" err="1"/>
              <a:t>Tésé</a:t>
            </a:r>
            <a:r>
              <a:rPr lang="fr-FR" dirty="0"/>
              <a:t> </a:t>
            </a:r>
          </a:p>
          <a:p>
            <a:r>
              <a:rPr lang="fr-FR" dirty="0"/>
              <a:t>Bernard </a:t>
            </a:r>
            <a:r>
              <a:rPr lang="fr-FR" dirty="0" err="1"/>
              <a:t>Laponche</a:t>
            </a:r>
            <a:r>
              <a:rPr lang="fr-FR" dirty="0"/>
              <a:t> Global Chance. </a:t>
            </a:r>
          </a:p>
          <a:p>
            <a:r>
              <a:rPr lang="fr-FR" dirty="0"/>
              <a:t>Pierre Benoit Joly INRA - LISIS</a:t>
            </a:r>
          </a:p>
          <a:p>
            <a:r>
              <a:rPr lang="fr-FR" dirty="0"/>
              <a:t>Jean-Michel </a:t>
            </a:r>
            <a:r>
              <a:rPr lang="fr-FR" dirty="0" err="1"/>
              <a:t>Romary</a:t>
            </a:r>
            <a:r>
              <a:rPr lang="fr-FR" dirty="0"/>
              <a:t> </a:t>
            </a:r>
            <a:r>
              <a:rPr lang="fr-FR" dirty="0" err="1"/>
              <a:t>Orano</a:t>
            </a:r>
            <a:endParaRPr lang="fr-FR" dirty="0"/>
          </a:p>
          <a:p>
            <a:r>
              <a:rPr lang="fr-FR" dirty="0"/>
              <a:t>Olivier Giraud </a:t>
            </a:r>
            <a:r>
              <a:rPr lang="fr-FR" dirty="0" smtClean="0"/>
              <a:t>EDF</a:t>
            </a:r>
            <a:endParaRPr lang="fr-FR" dirty="0"/>
          </a:p>
        </p:txBody>
      </p:sp>
      <p:sp>
        <p:nvSpPr>
          <p:cNvPr id="4" name="Espace réservé du contenu 3"/>
          <p:cNvSpPr>
            <a:spLocks noGrp="1"/>
          </p:cNvSpPr>
          <p:nvPr>
            <p:ph sz="half" idx="2"/>
          </p:nvPr>
        </p:nvSpPr>
        <p:spPr/>
        <p:txBody>
          <a:bodyPr>
            <a:normAutofit fontScale="85000" lnSpcReduction="20000"/>
          </a:bodyPr>
          <a:lstStyle/>
          <a:p>
            <a:r>
              <a:rPr lang="fr-FR" dirty="0" smtClean="0"/>
              <a:t>Aurélien Louis DGEC</a:t>
            </a:r>
          </a:p>
          <a:p>
            <a:r>
              <a:rPr lang="fr-FR" dirty="0" smtClean="0"/>
              <a:t>Marie Claude Dupuis Ex-ANDRA </a:t>
            </a:r>
          </a:p>
          <a:p>
            <a:r>
              <a:rPr lang="fr-FR" dirty="0" smtClean="0"/>
              <a:t>Thierry Schneider CEPN</a:t>
            </a:r>
          </a:p>
          <a:p>
            <a:r>
              <a:rPr lang="fr-FR" dirty="0" smtClean="0"/>
              <a:t>Laurence </a:t>
            </a:r>
            <a:r>
              <a:rPr lang="fr-FR" dirty="0" err="1" smtClean="0"/>
              <a:t>Piketti</a:t>
            </a:r>
            <a:r>
              <a:rPr lang="fr-FR" dirty="0" smtClean="0"/>
              <a:t> CEA</a:t>
            </a:r>
          </a:p>
          <a:p>
            <a:r>
              <a:rPr lang="fr-FR" dirty="0" smtClean="0"/>
              <a:t>Christophe </a:t>
            </a:r>
            <a:r>
              <a:rPr lang="fr-FR" dirty="0" err="1" smtClean="0"/>
              <a:t>Kassiotis</a:t>
            </a:r>
            <a:r>
              <a:rPr lang="fr-FR" dirty="0" smtClean="0"/>
              <a:t> ASN</a:t>
            </a:r>
          </a:p>
          <a:p>
            <a:r>
              <a:rPr lang="fr-FR" dirty="0" smtClean="0"/>
              <a:t>Pierre-Marie Abadie, ANDRA</a:t>
            </a:r>
          </a:p>
          <a:p>
            <a:r>
              <a:rPr lang="fr-FR" dirty="0" smtClean="0"/>
              <a:t>Gérard Longuet, Sénateur de la Meuse</a:t>
            </a:r>
          </a:p>
          <a:p>
            <a:r>
              <a:rPr lang="en-US" dirty="0" smtClean="0"/>
              <a:t>Christian </a:t>
            </a:r>
            <a:r>
              <a:rPr lang="en-US" dirty="0" err="1" smtClean="0"/>
              <a:t>Gollier</a:t>
            </a:r>
            <a:r>
              <a:rPr lang="en-US" dirty="0" smtClean="0"/>
              <a:t> Toulouse School of Economics</a:t>
            </a:r>
            <a:endParaRPr lang="fr-FR" dirty="0" smtClean="0"/>
          </a:p>
          <a:p>
            <a:r>
              <a:rPr lang="fr-FR" dirty="0" smtClean="0"/>
              <a:t>Yannick Rousselet Greenpeace. </a:t>
            </a:r>
          </a:p>
          <a:p>
            <a:endParaRPr lang="fr-FR" dirty="0" smtClean="0"/>
          </a:p>
          <a:p>
            <a:endParaRPr lang="fr-FR" dirty="0"/>
          </a:p>
        </p:txBody>
      </p:sp>
    </p:spTree>
    <p:extLst>
      <p:ext uri="{BB962C8B-B14F-4D97-AF65-F5344CB8AC3E}">
        <p14:creationId xmlns:p14="http://schemas.microsoft.com/office/powerpoint/2010/main" val="1638313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Enquête</a:t>
            </a:r>
            <a:endParaRPr lang="fr-FR" dirty="0"/>
          </a:p>
        </p:txBody>
      </p:sp>
      <p:sp>
        <p:nvSpPr>
          <p:cNvPr id="3" name="Espace réservé du contenu 2"/>
          <p:cNvSpPr>
            <a:spLocks noGrp="1"/>
          </p:cNvSpPr>
          <p:nvPr>
            <p:ph idx="1"/>
          </p:nvPr>
        </p:nvSpPr>
        <p:spPr/>
        <p:txBody>
          <a:bodyPr/>
          <a:lstStyle/>
          <a:p>
            <a:r>
              <a:rPr lang="fr-FR" dirty="0" smtClean="0">
                <a:effectLst/>
              </a:rPr>
              <a:t>Enquête menée </a:t>
            </a:r>
            <a:r>
              <a:rPr lang="fr-FR" dirty="0"/>
              <a:t>en 2019 sur </a:t>
            </a:r>
            <a:r>
              <a:rPr lang="fr-FR" dirty="0" smtClean="0">
                <a:effectLst/>
              </a:rPr>
              <a:t>saisine de la Commission Nationale du Débat Public française dans le cadre du Plan National de Gestion des Matières et Déchets Radioactifs. </a:t>
            </a:r>
          </a:p>
          <a:p>
            <a:r>
              <a:rPr lang="fr-FR" dirty="0"/>
              <a:t>19 entretiens semi-directifs avec la plupart des acteurs les plus engagés sur ce thème. Il est clair que l’entretien n’est pas une méthode qui permet de dévoiler des vérités cachées. Les acteurs ont dit ce qu’ils voulaient dire à l’expert, qui l’a noté tel quel. </a:t>
            </a:r>
          </a:p>
        </p:txBody>
      </p:sp>
    </p:spTree>
    <p:extLst>
      <p:ext uri="{BB962C8B-B14F-4D97-AF65-F5344CB8AC3E}">
        <p14:creationId xmlns:p14="http://schemas.microsoft.com/office/powerpoint/2010/main" val="1202671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err="1" smtClean="0"/>
              <a:t>Cigéo</a:t>
            </a:r>
            <a:r>
              <a:rPr lang="fr-FR" dirty="0" smtClean="0"/>
              <a:t> (Centre industriel de stockage géologique) est un puits de stockage à 500 mètres de profondeur, à Bure, Meuse en France, dans une couche d’argile profonde, réputée hyper stable. </a:t>
            </a:r>
          </a:p>
          <a:p>
            <a:r>
              <a:rPr lang="fr-FR" dirty="0" smtClean="0"/>
              <a:t>Est étudié pour être en activité pendant 140 ans, c’est-à-dire recevoir des colis pendant cette période puis, une fois plein, être fermé définitivement.</a:t>
            </a:r>
          </a:p>
          <a:p>
            <a:r>
              <a:rPr lang="fr-FR" dirty="0" smtClean="0"/>
              <a:t>Solution adoptée  par le Parlement en 2006 pour les déchets HA VL et MA VL, après très long processus de décision. </a:t>
            </a:r>
          </a:p>
          <a:p>
            <a:r>
              <a:rPr lang="fr-FR" dirty="0" smtClean="0"/>
              <a:t>Pour l’instant il n’y a rien à Bure qu’un laboratoire de recherche. </a:t>
            </a:r>
          </a:p>
          <a:p>
            <a:r>
              <a:rPr lang="fr-FR" dirty="0" smtClean="0"/>
              <a:t>Pas de bon point de comparaison à l’international</a:t>
            </a:r>
          </a:p>
          <a:p>
            <a:r>
              <a:rPr lang="fr-FR" dirty="0" smtClean="0"/>
              <a:t>Comment chiffrer un projet si singulier ? </a:t>
            </a:r>
          </a:p>
          <a:p>
            <a:r>
              <a:rPr lang="fr-FR" dirty="0" smtClean="0"/>
              <a:t>1) Estimer les couts ; 2) Etablir les taux d’actualisation. </a:t>
            </a:r>
            <a:endParaRPr lang="fr-FR" dirty="0"/>
          </a:p>
        </p:txBody>
      </p:sp>
    </p:spTree>
    <p:extLst>
      <p:ext uri="{BB962C8B-B14F-4D97-AF65-F5344CB8AC3E}">
        <p14:creationId xmlns:p14="http://schemas.microsoft.com/office/powerpoint/2010/main" val="780047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ASN confirme ses réserves sur le projet Cigéo d’enfouissement de déchets nu"/>
          <p:cNvPicPr/>
          <p:nvPr/>
        </p:nvPicPr>
        <p:blipFill>
          <a:blip r:embed="rId2" cstate="email">
            <a:extLst>
              <a:ext uri="{28A0092B-C50C-407E-A947-70E740481C1C}">
                <a14:useLocalDpi xmlns:a14="http://schemas.microsoft.com/office/drawing/2010/main"/>
              </a:ext>
            </a:extLst>
          </a:blip>
          <a:srcRect/>
          <a:stretch>
            <a:fillRect/>
          </a:stretch>
        </p:blipFill>
        <p:spPr bwMode="auto">
          <a:xfrm>
            <a:off x="959370" y="224852"/>
            <a:ext cx="10058400" cy="6633148"/>
          </a:xfrm>
          <a:prstGeom prst="rect">
            <a:avLst/>
          </a:prstGeom>
          <a:noFill/>
          <a:ln>
            <a:noFill/>
          </a:ln>
        </p:spPr>
      </p:pic>
    </p:spTree>
    <p:extLst>
      <p:ext uri="{BB962C8B-B14F-4D97-AF65-F5344CB8AC3E}">
        <p14:creationId xmlns:p14="http://schemas.microsoft.com/office/powerpoint/2010/main" val="1188453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70258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6515" y="0"/>
            <a:ext cx="10278970" cy="6858000"/>
          </a:xfrm>
          <a:prstGeom prst="rect">
            <a:avLst/>
          </a:prstGeom>
        </p:spPr>
      </p:pic>
    </p:spTree>
    <p:extLst>
      <p:ext uri="{BB962C8B-B14F-4D97-AF65-F5344CB8AC3E}">
        <p14:creationId xmlns:p14="http://schemas.microsoft.com/office/powerpoint/2010/main" val="1978628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Pourquoi et comment chiffrer ? </a:t>
            </a:r>
            <a:endParaRPr lang="fr-FR" dirty="0"/>
          </a:p>
        </p:txBody>
      </p:sp>
      <p:sp>
        <p:nvSpPr>
          <p:cNvPr id="3" name="Espace réservé du contenu 2"/>
          <p:cNvSpPr>
            <a:spLocks noGrp="1"/>
          </p:cNvSpPr>
          <p:nvPr>
            <p:ph idx="1"/>
          </p:nvPr>
        </p:nvSpPr>
        <p:spPr>
          <a:xfrm>
            <a:off x="838200" y="1840615"/>
            <a:ext cx="10515600" cy="4351338"/>
          </a:xfrm>
        </p:spPr>
        <p:txBody>
          <a:bodyPr/>
          <a:lstStyle/>
          <a:p>
            <a:r>
              <a:rPr lang="fr-FR" dirty="0" smtClean="0"/>
              <a:t>Une fois le site retenu, il a fallu chiffrer le coût du projet. Principe pollueurs payeurs : les industriels doivent provisionner </a:t>
            </a:r>
            <a:r>
              <a:rPr lang="fr-FR" dirty="0" err="1" smtClean="0"/>
              <a:t>Cigéo</a:t>
            </a:r>
            <a:r>
              <a:rPr lang="fr-FR" dirty="0" smtClean="0"/>
              <a:t>. </a:t>
            </a:r>
          </a:p>
          <a:p>
            <a:r>
              <a:rPr lang="fr-FR" dirty="0" smtClean="0"/>
              <a:t>A ce stade, et en fonction des déchets déjà dans l’inventaire, les charges se se répartissent ainsi : 78% EDF, 17% CEA et 5% </a:t>
            </a:r>
            <a:r>
              <a:rPr lang="fr-FR" dirty="0" err="1" smtClean="0"/>
              <a:t>Orano</a:t>
            </a:r>
            <a:r>
              <a:rPr lang="fr-FR" dirty="0" smtClean="0"/>
              <a:t>. </a:t>
            </a:r>
          </a:p>
          <a:p>
            <a:r>
              <a:rPr lang="fr-FR" dirty="0" smtClean="0"/>
              <a:t>Par ailleurs le cout du projet se décompose en trois grands postes : exploitation, fiscalité, investissement. </a:t>
            </a:r>
          </a:p>
          <a:p>
            <a:r>
              <a:rPr lang="fr-FR" dirty="0" smtClean="0"/>
              <a:t>Agence Nationale pour la gestion des Déchets </a:t>
            </a:r>
            <a:r>
              <a:rPr lang="fr-FR" dirty="0" err="1" smtClean="0"/>
              <a:t>RAdioactifs</a:t>
            </a:r>
            <a:r>
              <a:rPr lang="fr-FR" dirty="0" smtClean="0"/>
              <a:t> - </a:t>
            </a:r>
            <a:r>
              <a:rPr lang="fr-FR" dirty="0" err="1" smtClean="0"/>
              <a:t>Andra</a:t>
            </a:r>
            <a:r>
              <a:rPr lang="fr-FR" dirty="0" smtClean="0"/>
              <a:t>  </a:t>
            </a:r>
            <a:r>
              <a:rPr lang="fr-FR" dirty="0"/>
              <a:t>désigné comme maître d’ouvrage. Industriels payent. </a:t>
            </a:r>
          </a:p>
          <a:p>
            <a:endParaRPr lang="fr-FR" dirty="0" smtClean="0"/>
          </a:p>
        </p:txBody>
      </p:sp>
    </p:spTree>
    <p:extLst>
      <p:ext uri="{BB962C8B-B14F-4D97-AF65-F5344CB8AC3E}">
        <p14:creationId xmlns:p14="http://schemas.microsoft.com/office/powerpoint/2010/main" val="945783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Chiffrage par l’</a:t>
            </a:r>
            <a:r>
              <a:rPr lang="fr-FR" dirty="0" err="1" smtClean="0"/>
              <a:t>Andra</a:t>
            </a: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Chiffrage entre esquisse et Avant projet sommaires. Deux étapes identifiées d’un projet industriel. </a:t>
            </a:r>
          </a:p>
          <a:p>
            <a:r>
              <a:rPr lang="fr-FR" dirty="0" smtClean="0"/>
              <a:t>Avec des concepts pour lesquels il était possible de faire des démonstrations de sureté. </a:t>
            </a:r>
          </a:p>
          <a:p>
            <a:r>
              <a:rPr lang="fr-FR" dirty="0" smtClean="0"/>
              <a:t>Remontage des coûts depuis les entreprises d’ingénieurs. </a:t>
            </a:r>
          </a:p>
          <a:p>
            <a:r>
              <a:rPr lang="fr-FR" dirty="0" err="1" smtClean="0"/>
              <a:t>Andra</a:t>
            </a:r>
            <a:r>
              <a:rPr lang="fr-FR" dirty="0" smtClean="0"/>
              <a:t> arrive à la conclusion de 35Md€ en 2016. </a:t>
            </a:r>
            <a:endParaRPr lang="fr-FR" dirty="0"/>
          </a:p>
        </p:txBody>
      </p:sp>
    </p:spTree>
    <p:extLst>
      <p:ext uri="{BB962C8B-B14F-4D97-AF65-F5344CB8AC3E}">
        <p14:creationId xmlns:p14="http://schemas.microsoft.com/office/powerpoint/2010/main" val="1012395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Discussions du chiffrage </a:t>
            </a:r>
            <a:r>
              <a:rPr lang="fr-FR" dirty="0" err="1" smtClean="0"/>
              <a:t>Andra</a:t>
            </a:r>
            <a:r>
              <a:rPr lang="fr-FR" dirty="0" smtClean="0"/>
              <a:t> : trop bas. </a:t>
            </a:r>
            <a:endParaRPr lang="fr-FR" dirty="0"/>
          </a:p>
        </p:txBody>
      </p:sp>
      <p:sp>
        <p:nvSpPr>
          <p:cNvPr id="3" name="Espace réservé du contenu 2"/>
          <p:cNvSpPr>
            <a:spLocks noGrp="1"/>
          </p:cNvSpPr>
          <p:nvPr>
            <p:ph idx="1"/>
          </p:nvPr>
        </p:nvSpPr>
        <p:spPr/>
        <p:txBody>
          <a:bodyPr/>
          <a:lstStyle/>
          <a:p>
            <a:r>
              <a:rPr lang="fr-FR" dirty="0" smtClean="0"/>
              <a:t>ASN déclare qu’un certain nombre de points sont optimistes : </a:t>
            </a:r>
            <a:r>
              <a:rPr lang="fr-FR" dirty="0" err="1" smtClean="0"/>
              <a:t>Andra</a:t>
            </a:r>
            <a:r>
              <a:rPr lang="fr-FR" dirty="0" smtClean="0"/>
              <a:t> a toujours choisi les coûts les plus bas à proposition égale, mais on ne réussi pas toujours à les obtenir. Ce coût est faible. </a:t>
            </a:r>
          </a:p>
          <a:p>
            <a:r>
              <a:rPr lang="fr-FR" dirty="0" smtClean="0"/>
              <a:t>Greenpeace dit la même chose : 80 Md€</a:t>
            </a:r>
            <a:endParaRPr lang="fr-FR" dirty="0"/>
          </a:p>
        </p:txBody>
      </p:sp>
    </p:spTree>
    <p:extLst>
      <p:ext uri="{BB962C8B-B14F-4D97-AF65-F5344CB8AC3E}">
        <p14:creationId xmlns:p14="http://schemas.microsoft.com/office/powerpoint/2010/main" val="413459451"/>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1460</TotalTime>
  <Words>897</Words>
  <Application>Microsoft Macintosh PowerPoint</Application>
  <PresentationFormat>Grand écran</PresentationFormat>
  <Paragraphs>104</Paragraphs>
  <Slides>17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17</vt:i4>
      </vt:variant>
    </vt:vector>
  </HeadingPairs>
  <TitlesOfParts>
    <vt:vector size="23" baseType="lpstr">
      <vt:lpstr>Calibri</vt:lpstr>
      <vt:lpstr>Calibri Light</vt:lpstr>
      <vt:lpstr>Mangal</vt:lpstr>
      <vt:lpstr>Times New Roman</vt:lpstr>
      <vt:lpstr>Arial</vt:lpstr>
      <vt:lpstr>Thème Office</vt:lpstr>
      <vt:lpstr>Estimer le coût de Cigeo</vt:lpstr>
      <vt:lpstr>Enquête</vt:lpstr>
      <vt:lpstr>Introduction</vt:lpstr>
      <vt:lpstr>Présentation PowerPoint</vt:lpstr>
      <vt:lpstr>Présentation PowerPoint</vt:lpstr>
      <vt:lpstr>Présentation PowerPoint</vt:lpstr>
      <vt:lpstr>Pourquoi et comment chiffrer ? </vt:lpstr>
      <vt:lpstr>Chiffrage par l’Andra</vt:lpstr>
      <vt:lpstr>Discussions du chiffrage Andra : trop bas. </vt:lpstr>
      <vt:lpstr>Discussions du chiffrage Andra : trop élevé </vt:lpstr>
      <vt:lpstr>Etablissement politique d’un coût « objectif » </vt:lpstr>
      <vt:lpstr>Recalculs et droit de revoyure</vt:lpstr>
      <vt:lpstr>Taux d’actualisation des provisions</vt:lpstr>
      <vt:lpstr>Impact des taux d’actualisation</vt:lpstr>
      <vt:lpstr>Détermination du taux d’actualisation</vt:lpstr>
      <vt:lpstr>Conclusions</vt:lpstr>
      <vt:lpstr>Liste des personnes interviewées</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coût de Cigeo</dc:title>
  <dc:creator>Utilisateur de Microsoft Office</dc:creator>
  <cp:lastModifiedBy>Utilisateur de Microsoft Office</cp:lastModifiedBy>
  <cp:revision>26</cp:revision>
  <dcterms:created xsi:type="dcterms:W3CDTF">2020-02-04T09:59:31Z</dcterms:created>
  <dcterms:modified xsi:type="dcterms:W3CDTF">2020-02-05T15:45:27Z</dcterms:modified>
</cp:coreProperties>
</file>